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739" r:id="rId3"/>
    <p:sldId id="846" r:id="rId4"/>
    <p:sldId id="847" r:id="rId5"/>
    <p:sldId id="817" r:id="rId6"/>
    <p:sldId id="848" r:id="rId7"/>
    <p:sldId id="820" r:id="rId8"/>
    <p:sldId id="851" r:id="rId9"/>
    <p:sldId id="849" r:id="rId10"/>
    <p:sldId id="854" r:id="rId11"/>
    <p:sldId id="852" r:id="rId12"/>
    <p:sldId id="853" r:id="rId13"/>
    <p:sldId id="845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6">
          <p15:clr>
            <a:srgbClr val="A4A3A4"/>
          </p15:clr>
        </p15:guide>
        <p15:guide id="2" orient="horz" pos="1824">
          <p15:clr>
            <a:srgbClr val="A4A3A4"/>
          </p15:clr>
        </p15:guide>
        <p15:guide id="3" orient="horz" pos="2688">
          <p15:clr>
            <a:srgbClr val="A4A3A4"/>
          </p15:clr>
        </p15:guide>
        <p15:guide id="4" orient="horz" pos="3120">
          <p15:clr>
            <a:srgbClr val="A4A3A4"/>
          </p15:clr>
        </p15:guide>
        <p15:guide id="5" orient="horz" pos="1392">
          <p15:clr>
            <a:srgbClr val="A4A3A4"/>
          </p15:clr>
        </p15:guide>
        <p15:guide id="6" pos="2921">
          <p15:clr>
            <a:srgbClr val="A4A3A4"/>
          </p15:clr>
        </p15:guide>
        <p15:guide id="7" pos="4560">
          <p15:clr>
            <a:srgbClr val="A4A3A4"/>
          </p15:clr>
        </p15:guide>
        <p15:guide id="8" pos="1824">
          <p15:clr>
            <a:srgbClr val="A4A3A4"/>
          </p15:clr>
        </p15:guide>
        <p15:guide id="9" pos="1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996633"/>
    <a:srgbClr val="19994D"/>
    <a:srgbClr val="FF6600"/>
    <a:srgbClr val="00FF00"/>
    <a:srgbClr val="DF3321"/>
    <a:srgbClr val="0040C0"/>
    <a:srgbClr val="FF3399"/>
    <a:srgbClr val="0156FF"/>
    <a:srgbClr val="017B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7" autoAdjust="0"/>
    <p:restoredTop sz="94692" autoAdjust="0"/>
  </p:normalViewPr>
  <p:slideViewPr>
    <p:cSldViewPr snapToObjects="1">
      <p:cViewPr varScale="1">
        <p:scale>
          <a:sx n="110" d="100"/>
          <a:sy n="110" d="100"/>
        </p:scale>
        <p:origin x="-1668" y="-90"/>
      </p:cViewPr>
      <p:guideLst>
        <p:guide orient="horz" pos="2256"/>
        <p:guide orient="horz" pos="1824"/>
        <p:guide orient="horz" pos="2688"/>
        <p:guide orient="horz" pos="3120"/>
        <p:guide orient="horz" pos="1392"/>
        <p:guide pos="2921"/>
        <p:guide pos="4560"/>
        <p:guide pos="1824"/>
        <p:guide pos="1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1" d="100"/>
          <a:sy n="81" d="100"/>
        </p:scale>
        <p:origin x="-4020" y="-90"/>
      </p:cViewPr>
      <p:guideLst>
        <p:guide orient="horz" pos="3126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CD7BD2-54AB-4D67-AB30-AEB8DECEB6F0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50609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Textformatierung des Masters zu bearbeiten.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2A0B9D-D136-4BF8-9D8F-7EFC87D5934C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10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9</a:t>
            </a:fld>
            <a:endParaRPr lang="de-D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1031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60648"/>
            <a:ext cx="8316924" cy="64807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mtClean="0">
                <a:latin typeface="Calibri" pitchFamily="34" charset="0"/>
              </a:rPr>
              <a:t>Gradient Clock Synchronization</a:t>
            </a:r>
            <a:endParaRPr lang="en-US" altLang="de-DE" b="0" i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62466" name="Picture 2" descr="Image for po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520788"/>
            <a:ext cx="6876764" cy="3326017"/>
          </a:xfrm>
          <a:prstGeom prst="rect">
            <a:avLst/>
          </a:prstGeom>
          <a:noFill/>
        </p:spPr>
      </p:pic>
      <p:sp>
        <p:nvSpPr>
          <p:cNvPr id="62468" name="AutoShape 4" descr="Buy Newgate Clocks Number One Italian Wall Clock - Black | AM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AutoShape 6" descr="Buy Newgate Clocks Number One Italian Wall Clock - Black | AM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2472" name="Picture 8" descr="Buy Newgate Clocks Number One Italian Wall Clock - Black | AMA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206384"/>
            <a:ext cx="726672" cy="726672"/>
          </a:xfrm>
          <a:prstGeom prst="rect">
            <a:avLst/>
          </a:prstGeom>
          <a:noFill/>
        </p:spPr>
      </p:pic>
      <p:pic>
        <p:nvPicPr>
          <p:cNvPr id="9" name="Picture 8" descr="Buy Newgate Clocks Number One Italian Wall Clock - Black | AMA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9932" y="2060848"/>
            <a:ext cx="726672" cy="726672"/>
          </a:xfrm>
          <a:prstGeom prst="rect">
            <a:avLst/>
          </a:prstGeom>
          <a:noFill/>
        </p:spPr>
      </p:pic>
      <p:pic>
        <p:nvPicPr>
          <p:cNvPr id="62476" name="Picture 12" descr="Wall Clocks You'll Love in 2021 | Wayfai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3288" y="3569720"/>
            <a:ext cx="726672" cy="726672"/>
          </a:xfrm>
          <a:prstGeom prst="rect">
            <a:avLst/>
          </a:prstGeom>
          <a:noFill/>
        </p:spPr>
      </p:pic>
      <p:pic>
        <p:nvPicPr>
          <p:cNvPr id="12" name="Picture 12" descr="Wall Clocks You'll Love in 2021 | Wayfai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44108" y="2424184"/>
            <a:ext cx="726672" cy="726672"/>
          </a:xfrm>
          <a:prstGeom prst="rect">
            <a:avLst/>
          </a:prstGeom>
          <a:noFill/>
        </p:spPr>
      </p:pic>
      <p:pic>
        <p:nvPicPr>
          <p:cNvPr id="62478" name="Picture 14" descr="Westclox 14 in. Black Electric Wall Clock-32189A - The Home Dep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28284" y="3933056"/>
            <a:ext cx="726672" cy="726672"/>
          </a:xfrm>
          <a:prstGeom prst="rect">
            <a:avLst/>
          </a:prstGeom>
          <a:noFill/>
        </p:spPr>
      </p:pic>
      <p:pic>
        <p:nvPicPr>
          <p:cNvPr id="62482" name="Picture 18" descr="4pm closing. We know it's difficult for some of you to get to Happy Valley  during the week. If you're not in the @ubereats_hk service area we can  deliver to you…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1808820"/>
            <a:ext cx="726672" cy="726672"/>
          </a:xfrm>
          <a:prstGeom prst="rect">
            <a:avLst/>
          </a:prstGeom>
          <a:noFill/>
        </p:spPr>
      </p:pic>
      <p:cxnSp>
        <p:nvCxnSpPr>
          <p:cNvPr id="17" name="Straight Connector 16"/>
          <p:cNvCxnSpPr/>
          <p:nvPr/>
        </p:nvCxnSpPr>
        <p:spPr bwMode="auto">
          <a:xfrm>
            <a:off x="2130320" y="2535492"/>
            <a:ext cx="713488" cy="670892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62482" idx="3"/>
            <a:endCxn id="9" idx="1"/>
          </p:cNvCxnSpPr>
          <p:nvPr/>
        </p:nvCxnSpPr>
        <p:spPr bwMode="auto">
          <a:xfrm>
            <a:off x="2130320" y="2172156"/>
            <a:ext cx="1829612" cy="252028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3570480" y="2787520"/>
            <a:ext cx="389452" cy="41886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9" idx="3"/>
            <a:endCxn id="12" idx="1"/>
          </p:cNvCxnSpPr>
          <p:nvPr/>
        </p:nvCxnSpPr>
        <p:spPr bwMode="auto">
          <a:xfrm>
            <a:off x="4686604" y="2424184"/>
            <a:ext cx="857504" cy="36333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270780" y="3150856"/>
            <a:ext cx="857504" cy="782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62478" idx="1"/>
          </p:cNvCxnSpPr>
          <p:nvPr/>
        </p:nvCxnSpPr>
        <p:spPr bwMode="auto">
          <a:xfrm>
            <a:off x="5229960" y="3933056"/>
            <a:ext cx="1898324" cy="36333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5229960" y="3150856"/>
            <a:ext cx="314148" cy="41886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62472" idx="3"/>
            <a:endCxn id="62476" idx="1"/>
          </p:cNvCxnSpPr>
          <p:nvPr/>
        </p:nvCxnSpPr>
        <p:spPr bwMode="auto">
          <a:xfrm>
            <a:off x="3570480" y="3569720"/>
            <a:ext cx="932808" cy="36333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259632" y="5445224"/>
            <a:ext cx="6732748" cy="64807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3600" kern="0" smtClean="0">
                <a:latin typeface="Calibri" pitchFamily="34" charset="0"/>
              </a:rPr>
              <a:t>max</a:t>
            </a:r>
            <a:r>
              <a:rPr lang="de-CH" sz="3600" kern="0" baseline="-25000" smtClean="0">
                <a:latin typeface="Calibri" pitchFamily="34" charset="0"/>
              </a:rPr>
              <a:t>{v,w}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E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 &lt;&lt; max</a:t>
            </a:r>
            <a:r>
              <a:rPr lang="de-CH" sz="3600" kern="0" baseline="-25000" smtClean="0">
                <a:latin typeface="Calibri" pitchFamily="34" charset="0"/>
              </a:rPr>
              <a:t>v,w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</a:t>
            </a:r>
            <a:endParaRPr lang="en-US" sz="3600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Can‘t do this! Part 1: Fast Clocks don‘t Help</a:t>
            </a:r>
            <a:endParaRPr lang="en-US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31800" y="1088740"/>
            <a:ext cx="8064636" cy="576926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If an algorithm uses (amortized) logical clock rate (1+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de-CH" kern="0" smtClean="0">
                <a:latin typeface="Calibri" pitchFamily="34" charset="0"/>
              </a:rPr>
              <a:t>)dH/dt, it has local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el-GR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u)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					</a:t>
            </a:r>
          </a:p>
        </p:txBody>
      </p:sp>
      <p:grpSp>
        <p:nvGrpSpPr>
          <p:cNvPr id="2" name="Group 44">
            <a:extLst>
              <a:ext uri="{FF2B5EF4-FFF2-40B4-BE49-F238E27FC236}">
                <a16:creationId xmlns:a16="http://schemas.microsoft.com/office/drawing/2014/main" xmlns="" id="{220BEB1A-3AEE-4C4B-A213-E0843E55251D}"/>
              </a:ext>
            </a:extLst>
          </p:cNvPr>
          <p:cNvGrpSpPr/>
          <p:nvPr/>
        </p:nvGrpSpPr>
        <p:grpSpPr>
          <a:xfrm>
            <a:off x="521997" y="2096852"/>
            <a:ext cx="7000403" cy="1800200"/>
            <a:chOff x="307901" y="440668"/>
            <a:chExt cx="7000403" cy="18002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xmlns="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xmlns="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xmlns="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xmlns="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xmlns="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1" name="Rectangle 50"/>
          <p:cNvSpPr/>
          <p:nvPr/>
        </p:nvSpPr>
        <p:spPr>
          <a:xfrm>
            <a:off x="7812360" y="206084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4" name="Rectangle 53"/>
          <p:cNvSpPr/>
          <p:nvPr/>
        </p:nvSpPr>
        <p:spPr>
          <a:xfrm>
            <a:off x="7812360" y="3392996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Can‘t do this! Part 1: Fast Clocks don‘t Help</a:t>
            </a:r>
            <a:endParaRPr lang="en-US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31800" y="1088740"/>
            <a:ext cx="8064636" cy="576926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If an algorithm uses (amortized) logical clock rate (1+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de-CH" kern="0" smtClean="0">
                <a:latin typeface="Calibri" pitchFamily="34" charset="0"/>
              </a:rPr>
              <a:t>)dH/dt, it has local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el-GR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u)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					</a:t>
            </a: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xmlns="" id="{220BEB1A-3AEE-4C4B-A213-E0843E55251D}"/>
              </a:ext>
            </a:extLst>
          </p:cNvPr>
          <p:cNvGrpSpPr/>
          <p:nvPr/>
        </p:nvGrpSpPr>
        <p:grpSpPr>
          <a:xfrm>
            <a:off x="521997" y="2096852"/>
            <a:ext cx="7000403" cy="1800200"/>
            <a:chOff x="307901" y="440668"/>
            <a:chExt cx="7000403" cy="18002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xmlns="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xmlns="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xmlns="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xmlns="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xmlns="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8" name="Group 110">
            <a:extLst>
              <a:ext uri="{FF2B5EF4-FFF2-40B4-BE49-F238E27FC236}">
                <a16:creationId xmlns:a16="http://schemas.microsoft.com/office/drawing/2014/main" xmlns="" id="{8C5E827B-0E78-3944-9EA6-362F2FEEA165}"/>
              </a:ext>
            </a:extLst>
          </p:cNvPr>
          <p:cNvGrpSpPr/>
          <p:nvPr/>
        </p:nvGrpSpPr>
        <p:grpSpPr>
          <a:xfrm>
            <a:off x="503548" y="4042320"/>
            <a:ext cx="7000403" cy="1800200"/>
            <a:chOff x="289452" y="4258344"/>
            <a:chExt cx="7000403" cy="18002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xmlns="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487806D7-39CC-CA42-B918-E3A2A5724245}"/>
                </a:ext>
              </a:extLst>
            </p:cNvPr>
            <p:cNvSpPr txBox="1"/>
            <p:nvPr/>
          </p:nvSpPr>
          <p:spPr>
            <a:xfrm>
              <a:off x="1763688" y="427014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098B1816-A5DF-9E4A-A1D1-99FD9CFECCFB}"/>
                </a:ext>
              </a:extLst>
            </p:cNvPr>
            <p:cNvSpPr txBox="1"/>
            <p:nvPr/>
          </p:nvSpPr>
          <p:spPr>
            <a:xfrm>
              <a:off x="1216309" y="562039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0295298B-CDD3-9F42-87CE-8D431E206C11}"/>
                </a:ext>
              </a:extLst>
            </p:cNvPr>
            <p:cNvSpPr txBox="1"/>
            <p:nvPr/>
          </p:nvSpPr>
          <p:spPr>
            <a:xfrm>
              <a:off x="2616654" y="425834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3401B893-3C6F-8243-B6B0-C6F0CEA9ED58}"/>
                </a:ext>
              </a:extLst>
            </p:cNvPr>
            <p:cNvSpPr txBox="1"/>
            <p:nvPr/>
          </p:nvSpPr>
          <p:spPr>
            <a:xfrm>
              <a:off x="2069275" y="560860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A96DB9DD-E85D-1D4D-94C9-D373E407E4CF}"/>
                </a:ext>
              </a:extLst>
            </p:cNvPr>
            <p:cNvSpPr txBox="1"/>
            <p:nvPr/>
          </p:nvSpPr>
          <p:spPr>
            <a:xfrm>
              <a:off x="3480750" y="429434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B751D94-C4BF-CE41-9032-A56E8F0DD5C2}"/>
                </a:ext>
              </a:extLst>
            </p:cNvPr>
            <p:cNvSpPr txBox="1"/>
            <p:nvPr/>
          </p:nvSpPr>
          <p:spPr>
            <a:xfrm>
              <a:off x="2933371" y="564460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CB513768-7C53-E947-A8E6-A66F3C2321EA}"/>
                </a:ext>
              </a:extLst>
            </p:cNvPr>
            <p:cNvSpPr txBox="1"/>
            <p:nvPr/>
          </p:nvSpPr>
          <p:spPr>
            <a:xfrm>
              <a:off x="4335748" y="4308176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F711F8E-B9FF-B945-A1D4-4FAE9FCD69A5}"/>
                </a:ext>
              </a:extLst>
            </p:cNvPr>
            <p:cNvSpPr txBox="1"/>
            <p:nvPr/>
          </p:nvSpPr>
          <p:spPr>
            <a:xfrm>
              <a:off x="3788369" y="5658434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0124C3A-5F03-E540-A91E-529D908F3CD7}"/>
                </a:ext>
              </a:extLst>
            </p:cNvPr>
            <p:cNvSpPr txBox="1"/>
            <p:nvPr/>
          </p:nvSpPr>
          <p:spPr>
            <a:xfrm>
              <a:off x="5281213" y="4308176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505DF012-5377-CD45-9CEE-C7B30AB2DB5C}"/>
                </a:ext>
              </a:extLst>
            </p:cNvPr>
            <p:cNvSpPr txBox="1"/>
            <p:nvPr/>
          </p:nvSpPr>
          <p:spPr>
            <a:xfrm>
              <a:off x="4733834" y="5658434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xmlns="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xmlns="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xmlns="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1" name="Rectangle 50"/>
          <p:cNvSpPr/>
          <p:nvPr/>
        </p:nvSpPr>
        <p:spPr>
          <a:xfrm>
            <a:off x="7812360" y="206084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2" name="Rectangle 51"/>
          <p:cNvSpPr/>
          <p:nvPr/>
        </p:nvSpPr>
        <p:spPr>
          <a:xfrm>
            <a:off x="7812360" y="404106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3" name="Rectangle 52"/>
          <p:cNvSpPr/>
          <p:nvPr/>
        </p:nvSpPr>
        <p:spPr>
          <a:xfrm>
            <a:off x="7812360" y="5318048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4" name="Rectangle 53"/>
          <p:cNvSpPr/>
          <p:nvPr/>
        </p:nvSpPr>
        <p:spPr>
          <a:xfrm>
            <a:off x="7812360" y="3392996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Can‘t do this! Part 1: Fast Clocks don‘t Help</a:t>
            </a:r>
            <a:endParaRPr lang="en-US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31800" y="1088740"/>
            <a:ext cx="8064636" cy="576926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If an algorithm uses (amortized) logical clock rate* (1+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de-CH" kern="0" smtClean="0">
                <a:latin typeface="Calibri" pitchFamily="34" charset="0"/>
              </a:rPr>
              <a:t>)dH/dt, it has local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el-GR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u)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					*in certain executions</a:t>
            </a:r>
          </a:p>
        </p:txBody>
      </p:sp>
      <p:grpSp>
        <p:nvGrpSpPr>
          <p:cNvPr id="2" name="Group 44">
            <a:extLst>
              <a:ext uri="{FF2B5EF4-FFF2-40B4-BE49-F238E27FC236}">
                <a16:creationId xmlns:a16="http://schemas.microsoft.com/office/drawing/2014/main" xmlns="" id="{220BEB1A-3AEE-4C4B-A213-E0843E55251D}"/>
              </a:ext>
            </a:extLst>
          </p:cNvPr>
          <p:cNvGrpSpPr/>
          <p:nvPr/>
        </p:nvGrpSpPr>
        <p:grpSpPr>
          <a:xfrm>
            <a:off x="521997" y="2096852"/>
            <a:ext cx="7000403" cy="1800200"/>
            <a:chOff x="307901" y="440668"/>
            <a:chExt cx="7000403" cy="18002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xmlns="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xmlns="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xmlns="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xmlns="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xmlns="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" name="Group 110">
            <a:extLst>
              <a:ext uri="{FF2B5EF4-FFF2-40B4-BE49-F238E27FC236}">
                <a16:creationId xmlns:a16="http://schemas.microsoft.com/office/drawing/2014/main" xmlns="" id="{8C5E827B-0E78-3944-9EA6-362F2FEEA165}"/>
              </a:ext>
            </a:extLst>
          </p:cNvPr>
          <p:cNvGrpSpPr/>
          <p:nvPr/>
        </p:nvGrpSpPr>
        <p:grpSpPr>
          <a:xfrm>
            <a:off x="503548" y="4042320"/>
            <a:ext cx="7000403" cy="1800200"/>
            <a:chOff x="289452" y="4258344"/>
            <a:chExt cx="7000403" cy="18002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xmlns="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487806D7-39CC-CA42-B918-E3A2A5724245}"/>
                </a:ext>
              </a:extLst>
            </p:cNvPr>
            <p:cNvSpPr txBox="1"/>
            <p:nvPr/>
          </p:nvSpPr>
          <p:spPr>
            <a:xfrm>
              <a:off x="1763688" y="427014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098B1816-A5DF-9E4A-A1D1-99FD9CFECCFB}"/>
                </a:ext>
              </a:extLst>
            </p:cNvPr>
            <p:cNvSpPr txBox="1"/>
            <p:nvPr/>
          </p:nvSpPr>
          <p:spPr>
            <a:xfrm>
              <a:off x="1216309" y="562039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0295298B-CDD3-9F42-87CE-8D431E206C11}"/>
                </a:ext>
              </a:extLst>
            </p:cNvPr>
            <p:cNvSpPr txBox="1"/>
            <p:nvPr/>
          </p:nvSpPr>
          <p:spPr>
            <a:xfrm>
              <a:off x="2616654" y="425834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3401B893-3C6F-8243-B6B0-C6F0CEA9ED58}"/>
                </a:ext>
              </a:extLst>
            </p:cNvPr>
            <p:cNvSpPr txBox="1"/>
            <p:nvPr/>
          </p:nvSpPr>
          <p:spPr>
            <a:xfrm>
              <a:off x="2069275" y="560860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A96DB9DD-E85D-1D4D-94C9-D373E407E4CF}"/>
                </a:ext>
              </a:extLst>
            </p:cNvPr>
            <p:cNvSpPr txBox="1"/>
            <p:nvPr/>
          </p:nvSpPr>
          <p:spPr>
            <a:xfrm>
              <a:off x="3480750" y="429434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B751D94-C4BF-CE41-9032-A56E8F0DD5C2}"/>
                </a:ext>
              </a:extLst>
            </p:cNvPr>
            <p:cNvSpPr txBox="1"/>
            <p:nvPr/>
          </p:nvSpPr>
          <p:spPr>
            <a:xfrm>
              <a:off x="2933371" y="564460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CB513768-7C53-E947-A8E6-A66F3C2321EA}"/>
                </a:ext>
              </a:extLst>
            </p:cNvPr>
            <p:cNvSpPr txBox="1"/>
            <p:nvPr/>
          </p:nvSpPr>
          <p:spPr>
            <a:xfrm>
              <a:off x="4335748" y="4308176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F711F8E-B9FF-B945-A1D4-4FAE9FCD69A5}"/>
                </a:ext>
              </a:extLst>
            </p:cNvPr>
            <p:cNvSpPr txBox="1"/>
            <p:nvPr/>
          </p:nvSpPr>
          <p:spPr>
            <a:xfrm>
              <a:off x="3788369" y="5658434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0124C3A-5F03-E540-A91E-529D908F3CD7}"/>
                </a:ext>
              </a:extLst>
            </p:cNvPr>
            <p:cNvSpPr txBox="1"/>
            <p:nvPr/>
          </p:nvSpPr>
          <p:spPr>
            <a:xfrm>
              <a:off x="5281213" y="4308176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505DF012-5377-CD45-9CEE-C7B30AB2DB5C}"/>
                </a:ext>
              </a:extLst>
            </p:cNvPr>
            <p:cNvSpPr txBox="1"/>
            <p:nvPr/>
          </p:nvSpPr>
          <p:spPr>
            <a:xfrm>
              <a:off x="4733834" y="5658434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xmlns="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xmlns="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xmlns="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1" name="Rectangle 50"/>
          <p:cNvSpPr/>
          <p:nvPr/>
        </p:nvSpPr>
        <p:spPr>
          <a:xfrm>
            <a:off x="7812360" y="206084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2" name="Rectangle 51"/>
          <p:cNvSpPr/>
          <p:nvPr/>
        </p:nvSpPr>
        <p:spPr>
          <a:xfrm>
            <a:off x="7812360" y="404106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3" name="Rectangle 52"/>
          <p:cNvSpPr/>
          <p:nvPr/>
        </p:nvSpPr>
        <p:spPr>
          <a:xfrm>
            <a:off x="7812360" y="5318048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4" name="Rectangle 53"/>
          <p:cNvSpPr/>
          <p:nvPr/>
        </p:nvSpPr>
        <p:spPr>
          <a:xfrm>
            <a:off x="7812360" y="3392996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Upcoming...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We have seen: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constant local skew is possible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...but the algorithm might stop clocks for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(uD) 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clock rates of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(1) cause local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(u)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next sessions: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dL/dt ≥ dH/dt also entails local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(u)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GCS algorithm matching the lower bound</a:t>
            </a:r>
            <a:endParaRPr lang="en-US" kern="0" smtClean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Previously...</a:t>
            </a:r>
            <a:endParaRPr lang="en-US">
              <a:latin typeface="Calibri" pitchFamily="34" charset="0"/>
            </a:endParaRPr>
          </a:p>
        </p:txBody>
      </p:sp>
      <p:pic>
        <p:nvPicPr>
          <p:cNvPr id="60417" name="Picture 1" descr="C:\Users\Harry\Documents\presentations\how_to_clock\two_plls_with_buff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4149080"/>
            <a:ext cx="4349094" cy="2321296"/>
          </a:xfrm>
          <a:prstGeom prst="rect">
            <a:avLst/>
          </a:prstGeom>
          <a:noFill/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64423" y="3861048"/>
            <a:ext cx="756084" cy="792088"/>
          </a:xfrm>
          <a:prstGeom prst="rect">
            <a:avLst/>
          </a:prstGeom>
        </p:spPr>
        <p:txBody>
          <a:bodyPr/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000" b="1" kern="0" smtClean="0">
                <a:latin typeface="Calibri" pitchFamily="34" charset="0"/>
              </a:rPr>
              <a:t>VS</a:t>
            </a:r>
            <a:endParaRPr lang="en-US" sz="4000" b="1" kern="0">
              <a:latin typeface="Calibri" pitchFamily="34" charset="0"/>
            </a:endParaRPr>
          </a:p>
        </p:txBody>
      </p:sp>
      <p:pic>
        <p:nvPicPr>
          <p:cNvPr id="1026" name="Picture 2" descr="C:\Users\Harry\Desktop\alg4_refined_ma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2465" y="764704"/>
            <a:ext cx="4296735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Clock Trees vs. Synchronization Algorithm</a:t>
            </a:r>
            <a:endParaRPr lang="en-US">
              <a:latin typeface="Calibri" pitchFamily="34" charset="0"/>
            </a:endParaRPr>
          </a:p>
        </p:txBody>
      </p:sp>
      <p:pic>
        <p:nvPicPr>
          <p:cNvPr id="68610" name="Picture 2" descr="Spanning tree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8292" y="1268760"/>
            <a:ext cx="4608004" cy="4608004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31800" y="1808820"/>
            <a:ext cx="2700040" cy="324036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clock tree: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skew 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(uD)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vs.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max algo: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skew 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(uD)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7488324" y="1556792"/>
            <a:ext cx="0" cy="41044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7704348" y="3192012"/>
            <a:ext cx="93610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(D)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Same Difference?</a:t>
            </a:r>
            <a:endParaRPr lang="en-US">
              <a:latin typeface="Calibri" pitchFamily="34" charset="0"/>
            </a:endParaRPr>
          </a:p>
        </p:txBody>
      </p:sp>
      <p:pic>
        <p:nvPicPr>
          <p:cNvPr id="72706" name="Picture 2" descr="#266: Same Differ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532" y="1376772"/>
            <a:ext cx="8460941" cy="338437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115616" y="5157192"/>
            <a:ext cx="687676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...there‘s plenty of differences to list, but I‘m not sure whether they matter (enough)!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292080" y="1760619"/>
            <a:ext cx="36391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3600" kern="0" smtClean="0">
                <a:latin typeface="Calibri" pitchFamily="34" charset="0"/>
              </a:rPr>
              <a:t>    : global skew</a:t>
            </a:r>
          </a:p>
          <a:p>
            <a:r>
              <a:rPr lang="de-CH" sz="3600" kern="0" smtClean="0">
                <a:latin typeface="Calibri" pitchFamily="34" charset="0"/>
              </a:rPr>
              <a:t>= max</a:t>
            </a:r>
            <a:r>
              <a:rPr lang="de-CH" sz="3600" kern="0" baseline="-25000" smtClean="0">
                <a:latin typeface="Calibri" pitchFamily="34" charset="0"/>
              </a:rPr>
              <a:t>{v,w}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E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 </a:t>
            </a:r>
            <a:endParaRPr lang="en-US" sz="3600"/>
          </a:p>
        </p:txBody>
      </p:sp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No! Wrong Question!</a:t>
            </a:r>
            <a:endParaRPr lang="en-US">
              <a:latin typeface="Calibri" pitchFamily="34" charset="0"/>
            </a:endParaRPr>
          </a:p>
        </p:txBody>
      </p:sp>
      <p:pic>
        <p:nvPicPr>
          <p:cNvPr id="12" name="Picture 2" descr="Spanning tree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48780"/>
            <a:ext cx="4608004" cy="4608004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 bwMode="auto">
          <a:xfrm>
            <a:off x="634368" y="1545336"/>
            <a:ext cx="468052" cy="468052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584576" y="5486400"/>
            <a:ext cx="468052" cy="468052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292080" y="1880828"/>
            <a:ext cx="468052" cy="468052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292080" y="1760619"/>
            <a:ext cx="344677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3600" kern="0" smtClean="0">
                <a:latin typeface="Calibri" pitchFamily="34" charset="0"/>
              </a:rPr>
              <a:t>    : global skew</a:t>
            </a:r>
          </a:p>
          <a:p>
            <a:r>
              <a:rPr lang="de-CH" sz="3600" kern="0" smtClean="0">
                <a:latin typeface="Calibri" pitchFamily="34" charset="0"/>
              </a:rPr>
              <a:t>= max</a:t>
            </a:r>
            <a:r>
              <a:rPr lang="de-CH" sz="3600" kern="0" baseline="-25000" smtClean="0">
                <a:latin typeface="Calibri" pitchFamily="34" charset="0"/>
              </a:rPr>
              <a:t>v,w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 </a:t>
            </a:r>
            <a:endParaRPr lang="en-US" sz="3600"/>
          </a:p>
        </p:txBody>
      </p:sp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New Task: Minimize Local Skew!</a:t>
            </a:r>
            <a:endParaRPr lang="en-US">
              <a:latin typeface="Calibri" pitchFamily="34" charset="0"/>
            </a:endParaRPr>
          </a:p>
        </p:txBody>
      </p:sp>
      <p:pic>
        <p:nvPicPr>
          <p:cNvPr id="12" name="Picture 2" descr="Spanning tree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48780"/>
            <a:ext cx="4608004" cy="4608004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 bwMode="auto">
          <a:xfrm>
            <a:off x="634368" y="1545336"/>
            <a:ext cx="468052" cy="468052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584576" y="5486400"/>
            <a:ext cx="468052" cy="468052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292080" y="1880828"/>
            <a:ext cx="468052" cy="468052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943708" y="2852936"/>
            <a:ext cx="468052" cy="468052"/>
          </a:xfrm>
          <a:prstGeom prst="ellipse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43708" y="4185084"/>
            <a:ext cx="468052" cy="468052"/>
          </a:xfrm>
          <a:prstGeom prst="ellipse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292080" y="3951058"/>
            <a:ext cx="468052" cy="468052"/>
          </a:xfrm>
          <a:prstGeom prst="ellipse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92080" y="3825044"/>
            <a:ext cx="36391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3600" kern="0" smtClean="0">
                <a:latin typeface="Calibri" pitchFamily="34" charset="0"/>
              </a:rPr>
              <a:t>    : local skew</a:t>
            </a:r>
          </a:p>
          <a:p>
            <a:r>
              <a:rPr lang="de-CH" sz="3600" kern="0" smtClean="0">
                <a:latin typeface="Calibri" pitchFamily="34" charset="0"/>
              </a:rPr>
              <a:t>= max</a:t>
            </a:r>
            <a:r>
              <a:rPr lang="de-CH" sz="3600" kern="0" baseline="-25000" smtClean="0">
                <a:latin typeface="Calibri" pitchFamily="34" charset="0"/>
              </a:rPr>
              <a:t>{v,w}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E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 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Let‘s do this! Part 1: Halting Clocks</a:t>
            </a:r>
            <a:endParaRPr lang="en-US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31800" y="1088740"/>
            <a:ext cx="8064636" cy="48965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Idea: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increase logical clock at hardware clock rate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</a:t>
            </a:r>
            <a:r>
              <a:rPr lang="en-US" kern="0" smtClean="0">
                <a:latin typeface="Calibri" pitchFamily="34" charset="0"/>
              </a:rPr>
              <a:t>send “tick” every d 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wait</a:t>
            </a:r>
            <a:r>
              <a:rPr lang="en-US" kern="0" smtClean="0">
                <a:latin typeface="Calibri" pitchFamily="34" charset="0"/>
              </a:rPr>
              <a:t> at L</a:t>
            </a:r>
            <a:r>
              <a:rPr lang="en-US" kern="0" baseline="-25000" smtClean="0">
                <a:latin typeface="Calibri" pitchFamily="34" charset="0"/>
              </a:rPr>
              <a:t>v</a:t>
            </a:r>
            <a:r>
              <a:rPr lang="en-US" kern="0" smtClean="0">
                <a:latin typeface="Calibri" pitchFamily="34" charset="0"/>
              </a:rPr>
              <a:t> = kd until received tick k from all neighbors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breakout session: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understand algorithm and proof, answer questions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Important Check: Is this Enough?</a:t>
            </a:r>
            <a:endParaRPr lang="en-US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31800" y="1088740"/>
            <a:ext cx="8064636" cy="48965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b="1" kern="0" smtClean="0">
                <a:latin typeface="Calibri" pitchFamily="34" charset="0"/>
              </a:rPr>
              <a:t>Attention:</a:t>
            </a:r>
            <a:r>
              <a:rPr lang="de-CH" kern="0" smtClean="0">
                <a:latin typeface="Calibri" pitchFamily="34" charset="0"/>
              </a:rPr>
              <a:t> clock might stop for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(uD) time!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disadvantages: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response time to local/external events grows with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still cannot synchronize any action better than O(uD)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b="1" kern="0" smtClean="0">
                <a:latin typeface="Calibri" pitchFamily="34" charset="0"/>
              </a:rPr>
              <a:t>Important:</a:t>
            </a:r>
            <a:r>
              <a:rPr lang="de-CH" kern="0" smtClean="0">
                <a:latin typeface="Calibri" pitchFamily="34" charset="0"/>
              </a:rPr>
              <a:t> this might be fine!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...but what if not?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b="1" kern="0" smtClean="0">
                <a:latin typeface="Calibri" pitchFamily="34" charset="0"/>
              </a:rPr>
              <a:t>G</a:t>
            </a:r>
            <a:r>
              <a:rPr lang="de-CH" kern="0" smtClean="0">
                <a:latin typeface="Calibri" pitchFamily="34" charset="0"/>
              </a:rPr>
              <a:t>radient </a:t>
            </a:r>
            <a:r>
              <a:rPr lang="de-CH" b="1" kern="0" smtClean="0">
                <a:latin typeface="Calibri" pitchFamily="34" charset="0"/>
              </a:rPr>
              <a:t>C</a:t>
            </a:r>
            <a:r>
              <a:rPr lang="de-CH" kern="0" smtClean="0">
                <a:latin typeface="Calibri" pitchFamily="34" charset="0"/>
              </a:rPr>
              <a:t>lock </a:t>
            </a:r>
            <a:r>
              <a:rPr lang="de-CH" b="1" kern="0" smtClean="0">
                <a:latin typeface="Calibri" pitchFamily="34" charset="0"/>
              </a:rPr>
              <a:t>S</a:t>
            </a:r>
            <a:r>
              <a:rPr lang="de-CH" kern="0" smtClean="0">
                <a:latin typeface="Calibri" pitchFamily="34" charset="0"/>
              </a:rPr>
              <a:t>ynchronization: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Minimize local skew, but ensure dL/dt ≥ dH/dt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Can‘t do this! Part 1: Fast Clocks don‘t Help</a:t>
            </a:r>
            <a:endParaRPr lang="en-US">
              <a:latin typeface="Calibri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31800" y="1088740"/>
            <a:ext cx="8064636" cy="48965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If an algorithm uses (amortized) logical clock rate (1+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de-CH" kern="0" smtClean="0">
                <a:latin typeface="Calibri" pitchFamily="34" charset="0"/>
              </a:rPr>
              <a:t>)dH/dt, it has local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el-GR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Pict">
  <a:themeElements>
    <a:clrScheme name="vorlagePic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orlagePic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  <a:ln w="28575">
          <a:solidFill>
            <a:schemeClr val="tx1"/>
          </a:solidFill>
        </a:ln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vorlagePic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Pic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Designs\Aufsteigend.pot</Template>
  <TotalTime>1279</TotalTime>
  <Words>497</Words>
  <Application>Microsoft Office PowerPoint</Application>
  <PresentationFormat>On-screen Show (4:3)</PresentationFormat>
  <Paragraphs>173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vorlagePict</vt:lpstr>
      <vt:lpstr>Gradient Clock Synchronization</vt:lpstr>
      <vt:lpstr>Previously...</vt:lpstr>
      <vt:lpstr>Clock Trees vs. Synchronization Algorithm</vt:lpstr>
      <vt:lpstr>Same Difference?</vt:lpstr>
      <vt:lpstr>No! Wrong Question!</vt:lpstr>
      <vt:lpstr>New Task: Minimize Local Skew!</vt:lpstr>
      <vt:lpstr>Let‘s do this! Part 1: Halting Clocks</vt:lpstr>
      <vt:lpstr>Important Check: Is this Enough?</vt:lpstr>
      <vt:lpstr>Can‘t do this! Part 1: Fast Clocks don‘t Help</vt:lpstr>
      <vt:lpstr>Can‘t do this! Part 1: Fast Clocks don‘t Help</vt:lpstr>
      <vt:lpstr>Can‘t do this! Part 1: Fast Clocks don‘t Help</vt:lpstr>
      <vt:lpstr>Can‘t do this! Part 1: Fast Clocks don‘t Help</vt:lpstr>
      <vt:lpstr>Upcoming...</vt:lpstr>
    </vt:vector>
  </TitlesOfParts>
  <Company>foto &amp; grafik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zz</dc:creator>
  <cp:lastModifiedBy>Harry</cp:lastModifiedBy>
  <cp:revision>2487</cp:revision>
  <cp:lastPrinted>2001-11-16T09:18:20Z</cp:lastPrinted>
  <dcterms:created xsi:type="dcterms:W3CDTF">2001-11-15T15:25:58Z</dcterms:created>
  <dcterms:modified xsi:type="dcterms:W3CDTF">2021-01-26T09:09:13Z</dcterms:modified>
</cp:coreProperties>
</file>