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78" r:id="rId4"/>
    <p:sldId id="272" r:id="rId5"/>
    <p:sldId id="273" r:id="rId6"/>
    <p:sldId id="262" r:id="rId7"/>
    <p:sldId id="263" r:id="rId8"/>
    <p:sldId id="264" r:id="rId9"/>
    <p:sldId id="282" r:id="rId10"/>
    <p:sldId id="266" r:id="rId11"/>
    <p:sldId id="274" r:id="rId12"/>
    <p:sldId id="265" r:id="rId13"/>
    <p:sldId id="275" r:id="rId14"/>
    <p:sldId id="268" r:id="rId15"/>
    <p:sldId id="279" r:id="rId16"/>
    <p:sldId id="280" r:id="rId17"/>
    <p:sldId id="281" r:id="rId18"/>
    <p:sldId id="270" r:id="rId19"/>
    <p:sldId id="271" r:id="rId20"/>
    <p:sldId id="283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7F4C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34"/>
    <p:restoredTop sz="95890"/>
  </p:normalViewPr>
  <p:slideViewPr>
    <p:cSldViewPr snapToGrid="0" snapToObjects="1">
      <p:cViewPr varScale="1">
        <p:scale>
          <a:sx n="114" d="100"/>
          <a:sy n="114" d="100"/>
        </p:scale>
        <p:origin x="4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AABC9-EE52-5246-AF64-8E8E1D47D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291F6A-335A-674D-B79B-94817F068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7F827-8A2A-764F-AF02-EE4C10FF4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AB0CA-F863-8E43-880F-BE5E2F7A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88FFC-BAAE-A845-8704-65258D32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42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AF87-9E94-B94B-BDE6-6FE00B56D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0D7D3-0505-E94C-B168-33C011AC7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C6D44-5E2C-8D40-854B-E5557C82B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BF80B-38BF-E04E-921F-7FBEAE7D8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E3CBB-9961-E749-A9D7-D91AF1B1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513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664FAF-D7C3-664B-9986-F52608E4B5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BD883-1A74-AF40-BC68-60C671A51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6236E-E3B0-E74A-9500-F9B8206D4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9B02A-F491-8549-B6BF-893015005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45AF1-2A5A-CB44-A975-7D348708F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53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5F8F-2D9B-DC4E-9E3E-A00D915AA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F93AE-5ACE-1748-A972-C08FA499B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3AD1E-DD85-6642-A846-4D3200B74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0C754-E742-7048-A2BB-7EF7EE89A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1C507-A052-6A45-8CA0-5181635D6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23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94AF-C9C5-C34D-9A29-71E585546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1BC0B-1D69-6D40-9FA6-55637C58F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C6027-8616-DC4D-83E8-F2519104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A3EA1-DCCA-0E41-A9C2-3DB2D2DA8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D4283-DAD4-C044-BEF6-22D4FA80F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70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1EEE9-A042-FE4E-A51E-F6127AB6A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82898-B4D4-AE45-8561-B631E4E3E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0373AF-823A-BE41-8D6D-D9C58C7AE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33D0B4-3074-0E49-9F0D-9F8057410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1F8C1-EDEB-6649-BB83-C0CA93C0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8A3E9-E0D2-3545-8016-663F16AC9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99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AFC71-FF50-AB41-9261-D192F2143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07ED2-715C-1A45-BBBC-AC71F87C1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66483D-A345-6C40-8F3E-61B5B160E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9D3C14-8B6C-F74D-B88A-7B3B338E57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CF5E83-04FB-F646-81DF-2B4E6070F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03DAB9-1AC7-764D-ABDB-0B2246DD9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D3DC60-24C6-984E-90C0-B09E05FE0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E71668-32A0-0243-ACDB-D91EB2910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47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19DDB-A6B9-D849-96F6-DA1E0F23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EE5B92-F926-A943-9B84-70A0D9C34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23791D-899B-C242-8E30-86D05542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1E8A49-C21D-664B-B9B1-7CC6E804F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33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3E6C8F-09A5-8A4B-88F8-9C6E33314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2FA3E3-DE69-D34A-98A3-C760C6B14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7F14AA-73FA-F046-B8F9-2224F43B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57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656A8-7F9A-6546-A516-5E757D31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7D17-44EB-9042-BBD3-F308A2523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AC051E-293D-6A46-867C-B758DA5C2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374E7-2A05-7947-A3B3-DA5490553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1924E-A689-1342-92DD-E88AC2C33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7A130-ABFD-3648-8A74-0E10ADF91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13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B4935-758C-8F4F-A5EF-55E5A522B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331E4F-C2FB-954A-8A13-A34D07619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A1DFF-4565-DD42-91A5-CED7308B9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80574-B463-3C4C-BE5A-037226447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744996-7107-8542-8116-4B82256C6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E6B9A-5AD0-2941-A9D0-8477728E2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62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E957C3-E173-AA42-8AFC-3743E97E2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FBD4E-EAE5-2741-B5A8-4ED2ADF10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EA59E-786C-DA41-BE91-2CE376B69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2DE9C-F434-864A-83D9-EF8210B8D6DB}" type="datetimeFigureOut">
              <a:rPr lang="de-DE" smtClean="0"/>
              <a:t>05.02.21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C9131-E2CB-1E43-BC89-45B0A18A7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66279-9A00-CE49-9FC9-099589C04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5E674-FA7F-9844-9853-9A3C92E9599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50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CEF7C-486D-BE4F-84F9-5FB22E74DD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Hardware Implementation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GCS </a:t>
            </a:r>
            <a:r>
              <a:rPr lang="de-DE" dirty="0" err="1"/>
              <a:t>Algorithm</a:t>
            </a: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9FDCB-3FC7-BE45-9C7F-BA7BD4F980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736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0EF71-17B5-1A4A-89E8-5A29ED105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Controller  -  </a:t>
            </a:r>
            <a:r>
              <a:rPr lang="de-DE" dirty="0" err="1"/>
              <a:t>recap</a:t>
            </a:r>
            <a:r>
              <a:rPr lang="de-DE" dirty="0"/>
              <a:t> </a:t>
            </a:r>
            <a:r>
              <a:rPr lang="de-DE" dirty="0" err="1"/>
              <a:t>boolean</a:t>
            </a:r>
            <a:r>
              <a:rPr lang="de-DE" dirty="0"/>
              <a:t> </a:t>
            </a:r>
            <a:r>
              <a:rPr lang="de-DE" dirty="0" err="1"/>
              <a:t>circuits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6092A-9DF0-D746-9DA4-20E860253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Input: </a:t>
            </a:r>
            <a:r>
              <a:rPr lang="de-DE" dirty="0" err="1"/>
              <a:t>measurement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neighbor</a:t>
            </a:r>
            <a:r>
              <a:rPr lang="de-DE" dirty="0"/>
              <a:t> </a:t>
            </a:r>
            <a:r>
              <a:rPr lang="de-DE" i="1" dirty="0"/>
              <a:t>i</a:t>
            </a:r>
          </a:p>
          <a:p>
            <a:pPr lvl="1"/>
            <a:r>
              <a:rPr lang="de-DE" dirty="0" err="1"/>
              <a:t>meas</a:t>
            </a:r>
            <a:r>
              <a:rPr lang="de-DE" i="1" baseline="30000" dirty="0" err="1"/>
              <a:t>i</a:t>
            </a:r>
            <a:r>
              <a:rPr lang="de-DE" baseline="-25000" dirty="0"/>
              <a:t>[5,4,3,2,1,0]</a:t>
            </a:r>
          </a:p>
          <a:p>
            <a:pPr marL="457200" lvl="1" indent="0">
              <a:buNone/>
            </a:pPr>
            <a:endParaRPr lang="de-DE" baseline="-25000" dirty="0"/>
          </a:p>
          <a:p>
            <a:r>
              <a:rPr lang="de-DE" dirty="0"/>
              <a:t>Output: VCO </a:t>
            </a:r>
            <a:r>
              <a:rPr lang="de-DE" dirty="0" err="1"/>
              <a:t>control</a:t>
            </a:r>
            <a:r>
              <a:rPr lang="de-DE" dirty="0"/>
              <a:t> (</a:t>
            </a:r>
            <a:r>
              <a:rPr lang="de-DE" dirty="0" err="1"/>
              <a:t>slow</a:t>
            </a:r>
            <a:r>
              <a:rPr lang="de-DE" dirty="0"/>
              <a:t> / fast)</a:t>
            </a:r>
          </a:p>
          <a:p>
            <a:pPr lvl="1"/>
            <a:r>
              <a:rPr lang="de-DE" dirty="0"/>
              <a:t>MODE</a:t>
            </a:r>
          </a:p>
          <a:p>
            <a:pPr lvl="1"/>
            <a:endParaRPr lang="de-DE" dirty="0"/>
          </a:p>
          <a:p>
            <a:r>
              <a:rPr lang="de-DE" dirty="0" err="1"/>
              <a:t>Functionality</a:t>
            </a:r>
            <a:r>
              <a:rPr lang="de-DE" dirty="0"/>
              <a:t>:</a:t>
            </a:r>
          </a:p>
          <a:p>
            <a:pPr lvl="1"/>
            <a:endParaRPr lang="de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7855E6-0FF5-B942-A55D-A0E6240A01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068" b="18021"/>
          <a:stretch/>
        </p:blipFill>
        <p:spPr>
          <a:xfrm>
            <a:off x="3291888" y="4178321"/>
            <a:ext cx="4146422" cy="213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402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265B8-0CC9-4542-809D-63C4110FE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Controller  -  </a:t>
            </a:r>
            <a:r>
              <a:rPr lang="de-DE" dirty="0" err="1"/>
              <a:t>select</a:t>
            </a:r>
            <a:r>
              <a:rPr lang="de-DE" dirty="0"/>
              <a:t> </a:t>
            </a:r>
            <a:r>
              <a:rPr lang="de-DE" dirty="0" err="1"/>
              <a:t>maximum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2C33A-FEB6-6A48-BAC2-FF656110B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484418" cy="4351338"/>
          </a:xfrm>
        </p:spPr>
        <p:txBody>
          <a:bodyPr/>
          <a:lstStyle/>
          <a:p>
            <a:r>
              <a:rPr lang="de-DE" dirty="0" err="1"/>
              <a:t>neighbor</a:t>
            </a:r>
            <a:r>
              <a:rPr lang="de-DE" dirty="0"/>
              <a:t> </a:t>
            </a:r>
            <a:r>
              <a:rPr lang="de-DE" dirty="0" err="1"/>
              <a:t>ahead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meas</a:t>
            </a:r>
            <a:r>
              <a:rPr lang="de-DE" baseline="-25000" dirty="0"/>
              <a:t>[5,4,3] </a:t>
            </a:r>
          </a:p>
          <a:p>
            <a:pPr marL="457200" lvl="1" indent="0">
              <a:buNone/>
            </a:pPr>
            <a:endParaRPr lang="de-DE" baseline="-25000" dirty="0"/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bit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AND </a:t>
            </a:r>
            <a:r>
              <a:rPr lang="de-DE" dirty="0" err="1"/>
              <a:t>over</a:t>
            </a:r>
            <a:r>
              <a:rPr lang="de-DE" dirty="0"/>
              <a:t> all </a:t>
            </a:r>
            <a:r>
              <a:rPr lang="de-DE" dirty="0" err="1"/>
              <a:t>measurements</a:t>
            </a:r>
            <a:endParaRPr lang="de-D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07DAC6-1506-9E4A-8807-C35424039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515" y="2436068"/>
            <a:ext cx="6702285" cy="287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28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265B8-0CC9-4542-809D-63C4110FE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Controller  -  </a:t>
            </a:r>
            <a:r>
              <a:rPr lang="de-DE" dirty="0" err="1"/>
              <a:t>select</a:t>
            </a:r>
            <a:r>
              <a:rPr lang="de-DE" dirty="0"/>
              <a:t> </a:t>
            </a:r>
            <a:r>
              <a:rPr lang="de-DE" dirty="0" err="1"/>
              <a:t>minimum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2C33A-FEB6-6A48-BAC2-FF656110B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013454" cy="4351338"/>
          </a:xfrm>
        </p:spPr>
        <p:txBody>
          <a:bodyPr/>
          <a:lstStyle/>
          <a:p>
            <a:r>
              <a:rPr lang="de-DE" dirty="0" err="1"/>
              <a:t>neighbor</a:t>
            </a:r>
            <a:r>
              <a:rPr lang="de-DE" dirty="0"/>
              <a:t> </a:t>
            </a:r>
            <a:r>
              <a:rPr lang="de-DE" dirty="0" err="1"/>
              <a:t>behind</a:t>
            </a:r>
            <a:endParaRPr lang="de-DE" dirty="0"/>
          </a:p>
          <a:p>
            <a:pPr lvl="1"/>
            <a:r>
              <a:rPr lang="de-DE" dirty="0" err="1"/>
              <a:t>meas</a:t>
            </a:r>
            <a:r>
              <a:rPr lang="de-DE" baseline="-25000" dirty="0"/>
              <a:t>[2,1,0]</a:t>
            </a:r>
          </a:p>
          <a:p>
            <a:pPr marL="457200" lvl="1" indent="0">
              <a:buNone/>
            </a:pPr>
            <a:endParaRPr lang="de-DE" baseline="-25000" dirty="0"/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bit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OR </a:t>
            </a:r>
            <a:r>
              <a:rPr lang="de-DE" dirty="0" err="1"/>
              <a:t>over</a:t>
            </a:r>
            <a:r>
              <a:rPr lang="de-DE" dirty="0"/>
              <a:t> all </a:t>
            </a:r>
            <a:r>
              <a:rPr lang="de-DE" dirty="0" err="1"/>
              <a:t>measurements</a:t>
            </a:r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E208E07-8AE0-E34E-92F0-6C266F8486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122" y="2447644"/>
            <a:ext cx="6877678" cy="289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733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4FC2E-BAEC-2D45-904C-C7AAB2D82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65A8527-D37C-5C4C-9378-50824BBD58C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969466" y="2530044"/>
            <a:ext cx="6253068" cy="3053338"/>
          </a:xfrm>
        </p:spPr>
      </p:pic>
    </p:spTree>
    <p:extLst>
      <p:ext uri="{BB962C8B-B14F-4D97-AF65-F5344CB8AC3E}">
        <p14:creationId xmlns:p14="http://schemas.microsoft.com/office/powerpoint/2010/main" val="2415254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F578-4200-CF4D-9CA1-B8089B6E5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Controller  -  </a:t>
            </a:r>
            <a:r>
              <a:rPr lang="de-DE" dirty="0" err="1"/>
              <a:t>If</a:t>
            </a:r>
            <a:r>
              <a:rPr lang="de-DE" dirty="0"/>
              <a:t> |</a:t>
            </a:r>
            <a:r>
              <a:rPr lang="de-DE" dirty="0" err="1"/>
              <a:t>max</a:t>
            </a:r>
            <a:r>
              <a:rPr lang="de-DE" dirty="0"/>
              <a:t>| &gt; |min|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41B24-D851-BA4C-A141-225C71AC4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622964" cy="4351338"/>
          </a:xfrm>
        </p:spPr>
        <p:txBody>
          <a:bodyPr/>
          <a:lstStyle/>
          <a:p>
            <a:r>
              <a:rPr lang="de-DE" dirty="0" err="1"/>
              <a:t>output</a:t>
            </a:r>
            <a:r>
              <a:rPr lang="de-DE" dirty="0"/>
              <a:t> high</a:t>
            </a:r>
          </a:p>
          <a:p>
            <a:pPr lvl="1"/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ahead</a:t>
            </a:r>
            <a:r>
              <a:rPr lang="de-DE" dirty="0"/>
              <a:t>, </a:t>
            </a:r>
            <a:r>
              <a:rPr lang="de-DE" dirty="0" err="1"/>
              <a:t>than</a:t>
            </a:r>
            <a:r>
              <a:rPr lang="de-DE" dirty="0"/>
              <a:t> min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behind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0s,  </a:t>
            </a:r>
            <a:r>
              <a:rPr lang="de-DE" dirty="0" err="1"/>
              <a:t>than</a:t>
            </a:r>
            <a:r>
              <a:rPr lang="de-DE" dirty="0"/>
              <a:t> min </a:t>
            </a:r>
            <a:r>
              <a:rPr lang="de-DE" dirty="0" err="1"/>
              <a:t>has</a:t>
            </a:r>
            <a:r>
              <a:rPr lang="de-DE" dirty="0"/>
              <a:t> 1s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960022-1637-284D-A2CA-4A24B6959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332" y="1825624"/>
            <a:ext cx="6110468" cy="435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612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F578-4200-CF4D-9CA1-B8089B6E5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Controller  -  </a:t>
            </a:r>
            <a:r>
              <a:rPr lang="de-DE" dirty="0" err="1"/>
              <a:t>If</a:t>
            </a:r>
            <a:r>
              <a:rPr lang="de-DE" dirty="0"/>
              <a:t> |</a:t>
            </a:r>
            <a:r>
              <a:rPr lang="de-DE" dirty="0" err="1"/>
              <a:t>max</a:t>
            </a:r>
            <a:r>
              <a:rPr lang="de-DE" dirty="0"/>
              <a:t>| &gt; |min|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A0919DE-5637-E04D-9A09-A598F35DEAF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362296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/>
              <a:t>output</a:t>
            </a:r>
            <a:r>
              <a:rPr lang="de-DE" dirty="0"/>
              <a:t> high</a:t>
            </a:r>
          </a:p>
          <a:p>
            <a:pPr lvl="1"/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ahead</a:t>
            </a:r>
            <a:r>
              <a:rPr lang="de-DE" dirty="0"/>
              <a:t>, </a:t>
            </a:r>
            <a:r>
              <a:rPr lang="de-DE" dirty="0" err="1"/>
              <a:t>than</a:t>
            </a:r>
            <a:r>
              <a:rPr lang="de-DE" dirty="0"/>
              <a:t> min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behind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0s,  </a:t>
            </a:r>
            <a:r>
              <a:rPr lang="de-DE" dirty="0" err="1"/>
              <a:t>than</a:t>
            </a:r>
            <a:r>
              <a:rPr lang="de-DE" dirty="0"/>
              <a:t> min </a:t>
            </a:r>
            <a:r>
              <a:rPr lang="de-DE" dirty="0" err="1"/>
              <a:t>has</a:t>
            </a:r>
            <a:r>
              <a:rPr lang="de-DE" dirty="0"/>
              <a:t> 1s</a:t>
            </a:r>
          </a:p>
          <a:p>
            <a:endParaRPr lang="de-DE" dirty="0"/>
          </a:p>
          <a:p>
            <a:r>
              <a:rPr lang="de-DE" dirty="0" err="1"/>
              <a:t>example</a:t>
            </a:r>
            <a:r>
              <a:rPr lang="de-DE" dirty="0"/>
              <a:t>: </a:t>
            </a:r>
            <a:r>
              <a:rPr lang="de-DE" dirty="0" err="1"/>
              <a:t>synchronized</a:t>
            </a:r>
            <a:endParaRPr lang="de-D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3D2436C-47DC-E542-8778-C1AE1A873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137" y="1690688"/>
            <a:ext cx="6295663" cy="449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061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F578-4200-CF4D-9CA1-B8089B6E5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Controller  -  </a:t>
            </a:r>
            <a:r>
              <a:rPr lang="de-DE" dirty="0" err="1"/>
              <a:t>If</a:t>
            </a:r>
            <a:r>
              <a:rPr lang="de-DE" dirty="0"/>
              <a:t> |</a:t>
            </a:r>
            <a:r>
              <a:rPr lang="de-DE" dirty="0" err="1"/>
              <a:t>max</a:t>
            </a:r>
            <a:r>
              <a:rPr lang="de-DE" dirty="0"/>
              <a:t>| &gt; |min|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6C984FF-C4AB-A245-B317-BF45208B3D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622964" cy="4351338"/>
          </a:xfrm>
        </p:spPr>
        <p:txBody>
          <a:bodyPr/>
          <a:lstStyle/>
          <a:p>
            <a:r>
              <a:rPr lang="de-DE" dirty="0" err="1"/>
              <a:t>output</a:t>
            </a:r>
            <a:r>
              <a:rPr lang="de-DE" dirty="0"/>
              <a:t> high</a:t>
            </a:r>
          </a:p>
          <a:p>
            <a:pPr lvl="1"/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ahead</a:t>
            </a:r>
            <a:r>
              <a:rPr lang="de-DE" dirty="0"/>
              <a:t>, </a:t>
            </a:r>
            <a:r>
              <a:rPr lang="de-DE" dirty="0" err="1"/>
              <a:t>than</a:t>
            </a:r>
            <a:r>
              <a:rPr lang="de-DE" dirty="0"/>
              <a:t> min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behind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0s,  </a:t>
            </a:r>
            <a:r>
              <a:rPr lang="de-DE" dirty="0" err="1"/>
              <a:t>than</a:t>
            </a:r>
            <a:r>
              <a:rPr lang="de-DE" dirty="0"/>
              <a:t> min </a:t>
            </a:r>
            <a:r>
              <a:rPr lang="de-DE" dirty="0" err="1"/>
              <a:t>has</a:t>
            </a:r>
            <a:r>
              <a:rPr lang="de-DE" dirty="0"/>
              <a:t> 1s</a:t>
            </a:r>
          </a:p>
          <a:p>
            <a:endParaRPr lang="de-DE" dirty="0"/>
          </a:p>
          <a:p>
            <a:r>
              <a:rPr lang="de-DE" dirty="0" err="1"/>
              <a:t>example</a:t>
            </a:r>
            <a:r>
              <a:rPr lang="de-DE" dirty="0"/>
              <a:t>: </a:t>
            </a:r>
          </a:p>
          <a:p>
            <a:pPr lvl="1"/>
            <a:r>
              <a:rPr lang="de-DE" dirty="0" err="1"/>
              <a:t>max</a:t>
            </a:r>
            <a:r>
              <a:rPr lang="de-DE" dirty="0"/>
              <a:t> = 2κ, min = 0κ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F5C93A-89A9-7947-A8EF-F257B8C82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6344" y="1690688"/>
            <a:ext cx="6287456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064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F578-4200-CF4D-9CA1-B8089B6E5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Controller  -  </a:t>
            </a:r>
            <a:r>
              <a:rPr lang="de-DE" dirty="0" err="1"/>
              <a:t>If</a:t>
            </a:r>
            <a:r>
              <a:rPr lang="de-DE" dirty="0"/>
              <a:t> |</a:t>
            </a:r>
            <a:r>
              <a:rPr lang="de-DE" dirty="0" err="1"/>
              <a:t>max</a:t>
            </a:r>
            <a:r>
              <a:rPr lang="de-DE" dirty="0"/>
              <a:t>| &gt; |min|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6C984FF-C4AB-A245-B317-BF45208B3D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31480"/>
            <a:ext cx="3622964" cy="4351338"/>
          </a:xfrm>
        </p:spPr>
        <p:txBody>
          <a:bodyPr/>
          <a:lstStyle/>
          <a:p>
            <a:r>
              <a:rPr lang="de-DE" dirty="0" err="1"/>
              <a:t>output</a:t>
            </a:r>
            <a:r>
              <a:rPr lang="de-DE" dirty="0"/>
              <a:t> high</a:t>
            </a:r>
          </a:p>
          <a:p>
            <a:pPr lvl="1"/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ahead</a:t>
            </a:r>
            <a:r>
              <a:rPr lang="de-DE" dirty="0"/>
              <a:t>, </a:t>
            </a:r>
            <a:r>
              <a:rPr lang="de-DE" dirty="0" err="1"/>
              <a:t>than</a:t>
            </a:r>
            <a:r>
              <a:rPr lang="de-DE" dirty="0"/>
              <a:t> min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behind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0s,  </a:t>
            </a:r>
            <a:r>
              <a:rPr lang="de-DE" dirty="0" err="1"/>
              <a:t>than</a:t>
            </a:r>
            <a:r>
              <a:rPr lang="de-DE" dirty="0"/>
              <a:t> min </a:t>
            </a:r>
            <a:r>
              <a:rPr lang="de-DE" dirty="0" err="1"/>
              <a:t>has</a:t>
            </a:r>
            <a:r>
              <a:rPr lang="de-DE" dirty="0"/>
              <a:t> 1s</a:t>
            </a:r>
          </a:p>
          <a:p>
            <a:endParaRPr lang="de-DE" dirty="0"/>
          </a:p>
          <a:p>
            <a:r>
              <a:rPr lang="de-DE" dirty="0" err="1"/>
              <a:t>example</a:t>
            </a:r>
            <a:r>
              <a:rPr lang="de-DE" dirty="0"/>
              <a:t>: </a:t>
            </a:r>
          </a:p>
          <a:p>
            <a:pPr lvl="1"/>
            <a:r>
              <a:rPr lang="de-DE" dirty="0" err="1"/>
              <a:t>max</a:t>
            </a:r>
            <a:r>
              <a:rPr lang="de-DE" dirty="0"/>
              <a:t> = 0κ, min = -4κ</a:t>
            </a:r>
          </a:p>
          <a:p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4ADC44-2D5E-5A49-A166-E5B0535EE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137" y="1690687"/>
            <a:ext cx="6295663" cy="449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938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DA255-54C1-0A49-A590-BFC70C9C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Metastability</a:t>
            </a:r>
            <a:r>
              <a:rPr lang="de-DE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F666-4073-0E44-9E36-CCF6F67F5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530277"/>
            <a:ext cx="4023167" cy="2646685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Option 1:</a:t>
            </a:r>
          </a:p>
          <a:p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synchronizers</a:t>
            </a:r>
            <a:endParaRPr lang="de-DE" dirty="0"/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neighbor</a:t>
            </a:r>
            <a:endParaRPr lang="de-DE" dirty="0"/>
          </a:p>
          <a:p>
            <a:pPr lvl="1"/>
            <a:r>
              <a:rPr lang="de-DE" dirty="0" err="1"/>
              <a:t>delay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measurement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1-2 </a:t>
            </a:r>
            <a:r>
              <a:rPr lang="de-DE" dirty="0" err="1"/>
              <a:t>clock</a:t>
            </a:r>
            <a:r>
              <a:rPr lang="de-DE" dirty="0"/>
              <a:t> </a:t>
            </a:r>
            <a:r>
              <a:rPr lang="de-DE" dirty="0" err="1"/>
              <a:t>cycles</a:t>
            </a:r>
            <a:endParaRPr lang="de-D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5BD30-815D-3244-89CD-E39F51A0C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530277"/>
            <a:ext cx="5181600" cy="2646686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Option 2:</a:t>
            </a:r>
          </a:p>
          <a:p>
            <a:r>
              <a:rPr lang="de-DE" dirty="0" err="1"/>
              <a:t>metastability</a:t>
            </a:r>
            <a:r>
              <a:rPr lang="de-DE" dirty="0"/>
              <a:t> </a:t>
            </a:r>
            <a:r>
              <a:rPr lang="de-DE" dirty="0" err="1"/>
              <a:t>safe</a:t>
            </a:r>
            <a:r>
              <a:rPr lang="de-DE" dirty="0"/>
              <a:t> design</a:t>
            </a:r>
          </a:p>
          <a:p>
            <a:pPr lvl="1"/>
            <a:r>
              <a:rPr lang="de-DE" dirty="0"/>
              <a:t>VCO </a:t>
            </a:r>
            <a:r>
              <a:rPr lang="de-DE" dirty="0" err="1"/>
              <a:t>can</a:t>
            </a:r>
            <a:r>
              <a:rPr lang="de-DE" dirty="0"/>
              <a:t> handle </a:t>
            </a:r>
            <a:r>
              <a:rPr lang="de-DE" dirty="0" err="1"/>
              <a:t>metastability</a:t>
            </a:r>
            <a:endParaRPr lang="de-DE" dirty="0"/>
          </a:p>
          <a:p>
            <a:pPr lvl="1"/>
            <a:r>
              <a:rPr lang="de-DE" dirty="0" err="1"/>
              <a:t>build</a:t>
            </a:r>
            <a:r>
              <a:rPr lang="de-DE" dirty="0"/>
              <a:t> Controller </a:t>
            </a:r>
            <a:r>
              <a:rPr lang="de-DE" dirty="0" err="1"/>
              <a:t>accordingly</a:t>
            </a:r>
            <a:endParaRPr lang="de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BD82-591B-9A43-A534-A7007215C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8679" y="1457282"/>
            <a:ext cx="4294208" cy="194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819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37D3E-3DD8-B04D-B85E-9BABE2C17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Plug </a:t>
            </a:r>
            <a:r>
              <a:rPr lang="de-DE" dirty="0" err="1"/>
              <a:t>things</a:t>
            </a:r>
            <a:r>
              <a:rPr lang="de-DE" dirty="0"/>
              <a:t> </a:t>
            </a:r>
            <a:r>
              <a:rPr lang="de-DE" dirty="0" err="1"/>
              <a:t>together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6F110-D374-CC45-ACFD-53F7CC345D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BF769F-3FA0-0647-9890-15959E4B649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92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B6095-3846-994C-A767-D94AA3AE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DE" dirty="0"/>
              <a:t>GCS </a:t>
            </a:r>
            <a:r>
              <a:rPr lang="de-DE" dirty="0" err="1"/>
              <a:t>Algorithm</a:t>
            </a:r>
            <a:r>
              <a:rPr lang="de-DE" dirty="0"/>
              <a:t>  -  Intuition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0AF3D-8276-844A-A224-62A1C5101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9921" y="1834714"/>
            <a:ext cx="2961900" cy="4351338"/>
          </a:xfrm>
        </p:spPr>
        <p:txBody>
          <a:bodyPr/>
          <a:lstStyle/>
          <a:p>
            <a:r>
              <a:rPr lang="de-DE" dirty="0" err="1"/>
              <a:t>slow</a:t>
            </a:r>
            <a:r>
              <a:rPr lang="de-DE" dirty="0"/>
              <a:t> </a:t>
            </a:r>
            <a:r>
              <a:rPr lang="de-DE" dirty="0" err="1"/>
              <a:t>condition</a:t>
            </a:r>
            <a:r>
              <a:rPr lang="de-DE" dirty="0"/>
              <a:t>: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fast </a:t>
            </a:r>
            <a:r>
              <a:rPr lang="de-DE" dirty="0" err="1"/>
              <a:t>condition</a:t>
            </a:r>
            <a:r>
              <a:rPr lang="de-DE" dirty="0"/>
              <a:t>:</a:t>
            </a:r>
          </a:p>
          <a:p>
            <a:pPr lvl="1"/>
            <a:endParaRPr lang="de-DE" dirty="0"/>
          </a:p>
        </p:txBody>
      </p:sp>
      <p:grpSp>
        <p:nvGrpSpPr>
          <p:cNvPr id="65" name="Group 39">
            <a:extLst>
              <a:ext uri="{FF2B5EF4-FFF2-40B4-BE49-F238E27FC236}">
                <a16:creationId xmlns:a16="http://schemas.microsoft.com/office/drawing/2014/main" id="{67A1478B-3CC4-F94B-9E51-68914F039F4B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4342608"/>
            <a:ext cx="4114120" cy="2031788"/>
            <a:chOff x="2501" y="1512"/>
            <a:chExt cx="2167" cy="1219"/>
          </a:xfrm>
        </p:grpSpPr>
        <p:sp>
          <p:nvSpPr>
            <p:cNvPr id="66" name="Line 17">
              <a:extLst>
                <a:ext uri="{FF2B5EF4-FFF2-40B4-BE49-F238E27FC236}">
                  <a16:creationId xmlns:a16="http://schemas.microsoft.com/office/drawing/2014/main" id="{905CBEDE-B2C4-C44A-A6B2-C59EC4CD3E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95" y="1589"/>
              <a:ext cx="2069" cy="717"/>
            </a:xfrm>
            <a:prstGeom prst="line">
              <a:avLst/>
            </a:prstGeom>
            <a:noFill/>
            <a:ln w="9525">
              <a:solidFill>
                <a:srgbClr val="99CC00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67" name="Line 18">
              <a:extLst>
                <a:ext uri="{FF2B5EF4-FFF2-40B4-BE49-F238E27FC236}">
                  <a16:creationId xmlns:a16="http://schemas.microsoft.com/office/drawing/2014/main" id="{04B2249B-A3AE-DA40-9638-08A6BE45CC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99" y="2014"/>
              <a:ext cx="2069" cy="717"/>
            </a:xfrm>
            <a:prstGeom prst="line">
              <a:avLst/>
            </a:prstGeom>
            <a:noFill/>
            <a:ln w="9525" cap="rnd">
              <a:solidFill>
                <a:srgbClr val="99CC00"/>
              </a:solidFill>
              <a:prstDash val="sysDot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pic>
          <p:nvPicPr>
            <p:cNvPr id="68" name="Picture 5">
              <a:extLst>
                <a:ext uri="{FF2B5EF4-FFF2-40B4-BE49-F238E27FC236}">
                  <a16:creationId xmlns:a16="http://schemas.microsoft.com/office/drawing/2014/main" id="{626D9CF9-42AA-064B-820F-D22E87751D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76" y="1596"/>
              <a:ext cx="241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71" name="Picture 5">
              <a:extLst>
                <a:ext uri="{FF2B5EF4-FFF2-40B4-BE49-F238E27FC236}">
                  <a16:creationId xmlns:a16="http://schemas.microsoft.com/office/drawing/2014/main" id="{3269F46F-4E9E-744C-95BD-66D9E97296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1" y="1512"/>
              <a:ext cx="241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72" name="Picture 5">
              <a:extLst>
                <a:ext uri="{FF2B5EF4-FFF2-40B4-BE49-F238E27FC236}">
                  <a16:creationId xmlns:a16="http://schemas.microsoft.com/office/drawing/2014/main" id="{D8A139CC-E4D4-8E43-8115-648FE053E6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36" y="2151"/>
              <a:ext cx="241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73" name="Picture 5">
              <a:extLst>
                <a:ext uri="{FF2B5EF4-FFF2-40B4-BE49-F238E27FC236}">
                  <a16:creationId xmlns:a16="http://schemas.microsoft.com/office/drawing/2014/main" id="{FB40905B-ACD6-244C-81C7-0B032B196F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14" y="2204"/>
              <a:ext cx="242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74" name="Picture 5">
              <a:extLst>
                <a:ext uri="{FF2B5EF4-FFF2-40B4-BE49-F238E27FC236}">
                  <a16:creationId xmlns:a16="http://schemas.microsoft.com/office/drawing/2014/main" id="{DECA9B6A-115F-534B-A5BC-87D9138C17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41" y="2313"/>
              <a:ext cx="242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76" name="Text Box 33">
            <a:extLst>
              <a:ext uri="{FF2B5EF4-FFF2-40B4-BE49-F238E27FC236}">
                <a16:creationId xmlns:a16="http://schemas.microsoft.com/office/drawing/2014/main" id="{6788B837-8B28-A549-8E47-329321EC7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0925" y="5864536"/>
            <a:ext cx="1081043" cy="402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>
                <a:latin typeface="Calibri" pitchFamily="34" charset="0"/>
                <a:cs typeface="Calibri" pitchFamily="34" charset="0"/>
              </a:rPr>
              <a:t>≥ (2s-2)</a:t>
            </a:r>
            <a:r>
              <a:rPr lang="el-GR" sz="2000" kern="0">
                <a:latin typeface="Calibri" pitchFamily="34" charset="0"/>
              </a:rPr>
              <a:t>κ</a:t>
            </a:r>
            <a:endParaRPr lang="en-US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Text Box 33">
            <a:extLst>
              <a:ext uri="{FF2B5EF4-FFF2-40B4-BE49-F238E27FC236}">
                <a16:creationId xmlns:a16="http://schemas.microsoft.com/office/drawing/2014/main" id="{E6E07269-DFEF-B844-BD14-755ED1213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2028" y="4588689"/>
            <a:ext cx="1081043" cy="402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>
                <a:latin typeface="Calibri" pitchFamily="34" charset="0"/>
                <a:cs typeface="Calibri" pitchFamily="34" charset="0"/>
              </a:rPr>
              <a:t>≤ (2s-2)</a:t>
            </a:r>
            <a:r>
              <a:rPr lang="el-GR" sz="2000" kern="0">
                <a:latin typeface="Calibri" pitchFamily="34" charset="0"/>
              </a:rPr>
              <a:t>κ</a:t>
            </a:r>
            <a:endParaRPr lang="en-US" sz="20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C0827EA5-9F43-874B-AE43-55BE451E6691}"/>
              </a:ext>
            </a:extLst>
          </p:cNvPr>
          <p:cNvCxnSpPr/>
          <p:nvPr/>
        </p:nvCxnSpPr>
        <p:spPr bwMode="auto">
          <a:xfrm flipV="1">
            <a:off x="7063916" y="5276431"/>
            <a:ext cx="346954" cy="5521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09CE6D2-AE6F-A24B-B4C4-430D486507E7}"/>
              </a:ext>
            </a:extLst>
          </p:cNvPr>
          <p:cNvCxnSpPr/>
          <p:nvPr/>
        </p:nvCxnSpPr>
        <p:spPr bwMode="auto">
          <a:xfrm flipH="1">
            <a:off x="8282892" y="5026684"/>
            <a:ext cx="221184" cy="54006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80" name="Group 34">
            <a:extLst>
              <a:ext uri="{FF2B5EF4-FFF2-40B4-BE49-F238E27FC236}">
                <a16:creationId xmlns:a16="http://schemas.microsoft.com/office/drawing/2014/main" id="{5D7D455A-98CF-774F-9AAD-46115F7CDFD4}"/>
              </a:ext>
            </a:extLst>
          </p:cNvPr>
          <p:cNvGrpSpPr>
            <a:grpSpLocks/>
          </p:cNvGrpSpPr>
          <p:nvPr/>
        </p:nvGrpSpPr>
        <p:grpSpPr bwMode="auto">
          <a:xfrm>
            <a:off x="6144877" y="2168651"/>
            <a:ext cx="3981449" cy="1998663"/>
            <a:chOff x="1364" y="2044"/>
            <a:chExt cx="2508" cy="1259"/>
          </a:xfrm>
        </p:grpSpPr>
        <p:sp>
          <p:nvSpPr>
            <p:cNvPr id="81" name="Line 5">
              <a:extLst>
                <a:ext uri="{FF2B5EF4-FFF2-40B4-BE49-F238E27FC236}">
                  <a16:creationId xmlns:a16="http://schemas.microsoft.com/office/drawing/2014/main" id="{1CF6B1E6-B76C-F04A-AFDF-6480E7DE1D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64" y="2044"/>
              <a:ext cx="2370" cy="752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82" name="Line 6">
              <a:extLst>
                <a:ext uri="{FF2B5EF4-FFF2-40B4-BE49-F238E27FC236}">
                  <a16:creationId xmlns:a16="http://schemas.microsoft.com/office/drawing/2014/main" id="{351E0243-8CD4-224D-9979-2B76292E87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68" y="2404"/>
              <a:ext cx="2371" cy="75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pic>
          <p:nvPicPr>
            <p:cNvPr id="83" name="Picture 5">
              <a:extLst>
                <a:ext uri="{FF2B5EF4-FFF2-40B4-BE49-F238E27FC236}">
                  <a16:creationId xmlns:a16="http://schemas.microsoft.com/office/drawing/2014/main" id="{04DFABF9-FD1A-2240-BC4E-81639E57EC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42" y="2136"/>
              <a:ext cx="277" cy="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7" name="Picture 5">
              <a:extLst>
                <a:ext uri="{FF2B5EF4-FFF2-40B4-BE49-F238E27FC236}">
                  <a16:creationId xmlns:a16="http://schemas.microsoft.com/office/drawing/2014/main" id="{ED85DB03-91B8-9A45-8281-177ED01001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6" y="2094"/>
              <a:ext cx="277" cy="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8" name="Picture 5">
              <a:extLst>
                <a:ext uri="{FF2B5EF4-FFF2-40B4-BE49-F238E27FC236}">
                  <a16:creationId xmlns:a16="http://schemas.microsoft.com/office/drawing/2014/main" id="{49B5550A-ADB9-D44B-8D48-3994E98A1D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11" y="2668"/>
              <a:ext cx="277" cy="3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9" name="Picture 5">
              <a:extLst>
                <a:ext uri="{FF2B5EF4-FFF2-40B4-BE49-F238E27FC236}">
                  <a16:creationId xmlns:a16="http://schemas.microsoft.com/office/drawing/2014/main" id="{C157B3E7-C4E2-2B40-9275-DB3D1903FA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59" y="2929"/>
              <a:ext cx="277" cy="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0" name="Picture 5">
              <a:extLst>
                <a:ext uri="{FF2B5EF4-FFF2-40B4-BE49-F238E27FC236}">
                  <a16:creationId xmlns:a16="http://schemas.microsoft.com/office/drawing/2014/main" id="{D2F1078F-E86B-B849-8594-136CBE4889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96" y="2983"/>
              <a:ext cx="276" cy="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92" name="Text Box 31">
            <a:extLst>
              <a:ext uri="{FF2B5EF4-FFF2-40B4-BE49-F238E27FC236}">
                <a16:creationId xmlns:a16="http://schemas.microsoft.com/office/drawing/2014/main" id="{DC72CF39-D345-BB40-BACB-29BC19442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1234" y="1690688"/>
            <a:ext cx="1081043" cy="402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>
                <a:latin typeface="Calibri" pitchFamily="34" charset="0"/>
                <a:cs typeface="Calibri" pitchFamily="34" charset="0"/>
              </a:rPr>
              <a:t>≤ (2s-1)</a:t>
            </a:r>
            <a:r>
              <a:rPr lang="el-GR" sz="2000" kern="0">
                <a:latin typeface="Calibri" pitchFamily="34" charset="0"/>
              </a:rPr>
              <a:t>κ</a:t>
            </a:r>
            <a:endParaRPr lang="en-US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Text Box 33">
            <a:extLst>
              <a:ext uri="{FF2B5EF4-FFF2-40B4-BE49-F238E27FC236}">
                <a16:creationId xmlns:a16="http://schemas.microsoft.com/office/drawing/2014/main" id="{E7809C1C-6E19-7D43-B7B5-01FDE68EA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6739" y="2081138"/>
            <a:ext cx="1081043" cy="402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>
                <a:latin typeface="Calibri" pitchFamily="34" charset="0"/>
                <a:cs typeface="Calibri" pitchFamily="34" charset="0"/>
              </a:rPr>
              <a:t>≥ (2s-1)</a:t>
            </a:r>
            <a:r>
              <a:rPr lang="el-GR" sz="2000" kern="0">
                <a:latin typeface="Calibri" pitchFamily="34" charset="0"/>
              </a:rPr>
              <a:t>κ</a:t>
            </a:r>
            <a:endParaRPr lang="en-US" sz="20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80D3844C-D613-CB4D-A8CB-D70A9EE8228D}"/>
              </a:ext>
            </a:extLst>
          </p:cNvPr>
          <p:cNvCxnSpPr/>
          <p:nvPr/>
        </p:nvCxnSpPr>
        <p:spPr bwMode="auto">
          <a:xfrm flipH="1">
            <a:off x="7965741" y="2541712"/>
            <a:ext cx="219669" cy="27457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A0A8D8BA-1F84-1A48-A73F-9AC62A1FB56F}"/>
              </a:ext>
            </a:extLst>
          </p:cNvPr>
          <p:cNvCxnSpPr/>
          <p:nvPr/>
        </p:nvCxnSpPr>
        <p:spPr bwMode="auto">
          <a:xfrm flipH="1">
            <a:off x="7033282" y="2092979"/>
            <a:ext cx="58344" cy="27457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6" name="Line 29">
            <a:extLst>
              <a:ext uri="{FF2B5EF4-FFF2-40B4-BE49-F238E27FC236}">
                <a16:creationId xmlns:a16="http://schemas.microsoft.com/office/drawing/2014/main" id="{42D2ABA7-A747-3441-AF07-55B7EDFFC9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4776" y="2527718"/>
            <a:ext cx="328613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97" name="Line 30">
            <a:extLst>
              <a:ext uri="{FF2B5EF4-FFF2-40B4-BE49-F238E27FC236}">
                <a16:creationId xmlns:a16="http://schemas.microsoft.com/office/drawing/2014/main" id="{A20E43ED-2824-A944-85A8-8F9A19D18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17413" y="2716631"/>
            <a:ext cx="342900" cy="43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98" name="Line 30">
            <a:extLst>
              <a:ext uri="{FF2B5EF4-FFF2-40B4-BE49-F238E27FC236}">
                <a16:creationId xmlns:a16="http://schemas.microsoft.com/office/drawing/2014/main" id="{DB6D7ABF-4A04-B74E-99D9-93C7268706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637" y="4981494"/>
            <a:ext cx="342900" cy="43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99" name="Line 30">
            <a:extLst>
              <a:ext uri="{FF2B5EF4-FFF2-40B4-BE49-F238E27FC236}">
                <a16:creationId xmlns:a16="http://schemas.microsoft.com/office/drawing/2014/main" id="{C18BD081-626E-904D-8055-3B19665786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55148" y="5682735"/>
            <a:ext cx="427563" cy="81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9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5B00C-9AAE-4C4C-B86E-20254723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Simulation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44B7B-25FE-5746-ADED-4277B0D68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4 </a:t>
            </a:r>
            <a:r>
              <a:rPr lang="de-DE" dirty="0" err="1"/>
              <a:t>nodes</a:t>
            </a:r>
            <a:endParaRPr lang="de-DE" dirty="0"/>
          </a:p>
          <a:p>
            <a:r>
              <a:rPr lang="de-DE" dirty="0"/>
              <a:t>at 2 GHz</a:t>
            </a:r>
          </a:p>
          <a:p>
            <a:r>
              <a:rPr lang="de-DE" dirty="0" err="1"/>
              <a:t>speed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	</a:t>
            </a:r>
            <a:r>
              <a:rPr lang="de-DE" dirty="0" err="1"/>
              <a:t>μ</a:t>
            </a:r>
            <a:r>
              <a:rPr lang="de-DE" dirty="0"/>
              <a:t> = 10</a:t>
            </a:r>
            <a:r>
              <a:rPr lang="de-DE" baseline="30000" dirty="0"/>
              <a:t>-4</a:t>
            </a:r>
          </a:p>
          <a:p>
            <a:r>
              <a:rPr lang="de-DE" dirty="0" err="1"/>
              <a:t>drift</a:t>
            </a:r>
            <a:r>
              <a:rPr lang="de-DE" dirty="0"/>
              <a:t> 	</a:t>
            </a:r>
            <a:r>
              <a:rPr lang="de-DE" dirty="0" err="1"/>
              <a:t>ρ</a:t>
            </a:r>
            <a:r>
              <a:rPr lang="de-DE" dirty="0"/>
              <a:t> = 10</a:t>
            </a:r>
            <a:r>
              <a:rPr lang="de-DE" baseline="30000" dirty="0"/>
              <a:t>-5</a:t>
            </a:r>
          </a:p>
          <a:p>
            <a:r>
              <a:rPr lang="de-DE" dirty="0" err="1"/>
              <a:t>levels</a:t>
            </a:r>
            <a:r>
              <a:rPr lang="de-DE" dirty="0"/>
              <a:t>	</a:t>
            </a:r>
            <a:r>
              <a:rPr lang="de-DE" dirty="0" err="1"/>
              <a:t>κ</a:t>
            </a:r>
            <a:r>
              <a:rPr lang="de-DE" dirty="0"/>
              <a:t> = 10 </a:t>
            </a:r>
            <a:r>
              <a:rPr lang="de-DE" dirty="0" err="1"/>
              <a:t>ps</a:t>
            </a:r>
            <a:endParaRPr lang="de-DE" dirty="0"/>
          </a:p>
          <a:p>
            <a:r>
              <a:rPr lang="de-DE" dirty="0" err="1"/>
              <a:t>error</a:t>
            </a:r>
            <a:r>
              <a:rPr lang="de-DE" dirty="0"/>
              <a:t>	</a:t>
            </a:r>
            <a:r>
              <a:rPr lang="de-DE" dirty="0" err="1"/>
              <a:t>δ</a:t>
            </a:r>
            <a:r>
              <a:rPr lang="de-DE" dirty="0"/>
              <a:t> = 5 </a:t>
            </a:r>
            <a:r>
              <a:rPr lang="de-DE" dirty="0" err="1"/>
              <a:t>ps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679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BFDA3-E22E-6048-90E4-1FE29D3E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Difference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Lecture</a:t>
            </a:r>
            <a:endParaRPr lang="de-DE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809DF17C-9965-C642-A84B-BC7C384EE91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84510" y="1690688"/>
            <a:ext cx="3669290" cy="3669290"/>
          </a:xfr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BF5F44B-DF3B-5447-AEDE-58A8BD3C7DA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1690688"/>
            <a:ext cx="3669290" cy="3669290"/>
          </a:xfr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2DF388D-C5C3-3549-8664-3C06C150312C}"/>
              </a:ext>
            </a:extLst>
          </p:cNvPr>
          <p:cNvSpPr txBox="1">
            <a:spLocks/>
          </p:cNvSpPr>
          <p:nvPr/>
        </p:nvSpPr>
        <p:spPr>
          <a:xfrm>
            <a:off x="4507490" y="2062987"/>
            <a:ext cx="3623878" cy="19065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sided</a:t>
            </a:r>
            <a:r>
              <a:rPr lang="de-DE" dirty="0"/>
              <a:t> </a:t>
            </a:r>
            <a:r>
              <a:rPr lang="de-DE" dirty="0" err="1"/>
              <a:t>error</a:t>
            </a:r>
            <a:endParaRPr lang="de-DE" dirty="0"/>
          </a:p>
          <a:p>
            <a:r>
              <a:rPr lang="de-DE" dirty="0" err="1"/>
              <a:t>default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slow</a:t>
            </a:r>
            <a:endParaRPr lang="de-DE" dirty="0"/>
          </a:p>
          <a:p>
            <a:r>
              <a:rPr lang="de-DE" dirty="0" err="1"/>
              <a:t>bounded</a:t>
            </a:r>
            <a:r>
              <a:rPr lang="de-DE" dirty="0"/>
              <a:t> </a:t>
            </a:r>
            <a:r>
              <a:rPr lang="de-DE" dirty="0" err="1"/>
              <a:t>skew</a:t>
            </a:r>
            <a:r>
              <a:rPr lang="de-DE" dirty="0"/>
              <a:t> (6κ)</a:t>
            </a:r>
          </a:p>
          <a:p>
            <a:r>
              <a:rPr lang="de-DE" dirty="0" err="1"/>
              <a:t>discrete</a:t>
            </a:r>
            <a:r>
              <a:rPr lang="de-DE" dirty="0"/>
              <a:t> time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69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B6095-3846-994C-A767-D94AA3AE3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GCS </a:t>
            </a:r>
            <a:r>
              <a:rPr lang="de-DE" dirty="0" err="1"/>
              <a:t>Algorithm</a:t>
            </a:r>
            <a:r>
              <a:rPr lang="de-DE" dirty="0"/>
              <a:t>  -  Pseudo Code</a:t>
            </a:r>
          </a:p>
        </p:txBody>
      </p:sp>
      <p:grpSp>
        <p:nvGrpSpPr>
          <p:cNvPr id="11" name="Group 39">
            <a:extLst>
              <a:ext uri="{FF2B5EF4-FFF2-40B4-BE49-F238E27FC236}">
                <a16:creationId xmlns:a16="http://schemas.microsoft.com/office/drawing/2014/main" id="{D7F9A9ED-6B72-8741-8A11-7DD4A9349568}"/>
              </a:ext>
            </a:extLst>
          </p:cNvPr>
          <p:cNvGrpSpPr>
            <a:grpSpLocks/>
          </p:cNvGrpSpPr>
          <p:nvPr/>
        </p:nvGrpSpPr>
        <p:grpSpPr bwMode="auto">
          <a:xfrm>
            <a:off x="1044801" y="4145175"/>
            <a:ext cx="4114120" cy="2031788"/>
            <a:chOff x="2501" y="1512"/>
            <a:chExt cx="2167" cy="1219"/>
          </a:xfrm>
        </p:grpSpPr>
        <p:sp>
          <p:nvSpPr>
            <p:cNvPr id="12" name="Line 17">
              <a:extLst>
                <a:ext uri="{FF2B5EF4-FFF2-40B4-BE49-F238E27FC236}">
                  <a16:creationId xmlns:a16="http://schemas.microsoft.com/office/drawing/2014/main" id="{452D7D63-51CC-4548-9A30-0CDE4C6901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95" y="1589"/>
              <a:ext cx="2069" cy="717"/>
            </a:xfrm>
            <a:prstGeom prst="line">
              <a:avLst/>
            </a:prstGeom>
            <a:noFill/>
            <a:ln w="9525">
              <a:solidFill>
                <a:srgbClr val="99CC00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3" name="Line 18">
              <a:extLst>
                <a:ext uri="{FF2B5EF4-FFF2-40B4-BE49-F238E27FC236}">
                  <a16:creationId xmlns:a16="http://schemas.microsoft.com/office/drawing/2014/main" id="{B8B411F9-81E0-1A4F-9511-571AF56AD4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99" y="2014"/>
              <a:ext cx="2069" cy="717"/>
            </a:xfrm>
            <a:prstGeom prst="line">
              <a:avLst/>
            </a:prstGeom>
            <a:noFill/>
            <a:ln w="9525" cap="rnd">
              <a:solidFill>
                <a:srgbClr val="99CC00"/>
              </a:solidFill>
              <a:prstDash val="sysDot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pic>
          <p:nvPicPr>
            <p:cNvPr id="14" name="Picture 5">
              <a:extLst>
                <a:ext uri="{FF2B5EF4-FFF2-40B4-BE49-F238E27FC236}">
                  <a16:creationId xmlns:a16="http://schemas.microsoft.com/office/drawing/2014/main" id="{F267F544-4EC5-2546-8BE3-9E0071B709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76" y="1596"/>
              <a:ext cx="241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5" name="Picture 5">
              <a:extLst>
                <a:ext uri="{FF2B5EF4-FFF2-40B4-BE49-F238E27FC236}">
                  <a16:creationId xmlns:a16="http://schemas.microsoft.com/office/drawing/2014/main" id="{8B4E5520-BF21-A244-80A8-C28C86513D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1" y="1512"/>
              <a:ext cx="241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6" name="Picture 5">
              <a:extLst>
                <a:ext uri="{FF2B5EF4-FFF2-40B4-BE49-F238E27FC236}">
                  <a16:creationId xmlns:a16="http://schemas.microsoft.com/office/drawing/2014/main" id="{207D2772-881C-4546-ABC3-F6ADC9ACF6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36" y="2151"/>
              <a:ext cx="241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7" name="Picture 5">
              <a:extLst>
                <a:ext uri="{FF2B5EF4-FFF2-40B4-BE49-F238E27FC236}">
                  <a16:creationId xmlns:a16="http://schemas.microsoft.com/office/drawing/2014/main" id="{19064A50-8A44-8444-91AA-4CAF947164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14" y="2204"/>
              <a:ext cx="242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8" name="Picture 5">
              <a:extLst>
                <a:ext uri="{FF2B5EF4-FFF2-40B4-BE49-F238E27FC236}">
                  <a16:creationId xmlns:a16="http://schemas.microsoft.com/office/drawing/2014/main" id="{A5A180E2-9D43-0A4C-B831-A0BDF6762D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41" y="2313"/>
              <a:ext cx="242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19" name="Text Box 33">
            <a:extLst>
              <a:ext uri="{FF2B5EF4-FFF2-40B4-BE49-F238E27FC236}">
                <a16:creationId xmlns:a16="http://schemas.microsoft.com/office/drawing/2014/main" id="{5530530C-2440-0847-BB84-7F0EA1D42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926" y="5667103"/>
            <a:ext cx="1081043" cy="402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>
                <a:latin typeface="Calibri" pitchFamily="34" charset="0"/>
                <a:cs typeface="Calibri" pitchFamily="34" charset="0"/>
              </a:rPr>
              <a:t>≥ (2s-2)</a:t>
            </a:r>
            <a:r>
              <a:rPr lang="el-GR" sz="2000" kern="0">
                <a:latin typeface="Calibri" pitchFamily="34" charset="0"/>
              </a:rPr>
              <a:t>κ</a:t>
            </a:r>
            <a:endParaRPr lang="en-US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xt Box 33">
            <a:extLst>
              <a:ext uri="{FF2B5EF4-FFF2-40B4-BE49-F238E27FC236}">
                <a16:creationId xmlns:a16="http://schemas.microsoft.com/office/drawing/2014/main" id="{D36EDE08-2816-3A44-AD08-C2EBE4909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029" y="4391256"/>
            <a:ext cx="1081043" cy="402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>
                <a:latin typeface="Calibri" pitchFamily="34" charset="0"/>
                <a:cs typeface="Calibri" pitchFamily="34" charset="0"/>
              </a:rPr>
              <a:t>≤ (2s-2)</a:t>
            </a:r>
            <a:r>
              <a:rPr lang="el-GR" sz="2000" kern="0">
                <a:latin typeface="Calibri" pitchFamily="34" charset="0"/>
              </a:rPr>
              <a:t>κ</a:t>
            </a:r>
            <a:endParaRPr lang="en-US" sz="20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072DD8C-17F0-5641-BED1-07BAEAA49A75}"/>
              </a:ext>
            </a:extLst>
          </p:cNvPr>
          <p:cNvCxnSpPr/>
          <p:nvPr/>
        </p:nvCxnSpPr>
        <p:spPr bwMode="auto">
          <a:xfrm flipV="1">
            <a:off x="2088917" y="5078998"/>
            <a:ext cx="346954" cy="5521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723386C-458E-5E49-9396-7D9E4931E00F}"/>
              </a:ext>
            </a:extLst>
          </p:cNvPr>
          <p:cNvCxnSpPr/>
          <p:nvPr/>
        </p:nvCxnSpPr>
        <p:spPr bwMode="auto">
          <a:xfrm flipH="1">
            <a:off x="3307893" y="4829251"/>
            <a:ext cx="221184" cy="54006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3" name="Group 34">
            <a:extLst>
              <a:ext uri="{FF2B5EF4-FFF2-40B4-BE49-F238E27FC236}">
                <a16:creationId xmlns:a16="http://schemas.microsoft.com/office/drawing/2014/main" id="{282C43A7-F9D4-2D41-BE1E-942625DFCB9F}"/>
              </a:ext>
            </a:extLst>
          </p:cNvPr>
          <p:cNvGrpSpPr>
            <a:grpSpLocks/>
          </p:cNvGrpSpPr>
          <p:nvPr/>
        </p:nvGrpSpPr>
        <p:grpSpPr bwMode="auto">
          <a:xfrm>
            <a:off x="1169878" y="1971218"/>
            <a:ext cx="3981449" cy="1998663"/>
            <a:chOff x="1364" y="2044"/>
            <a:chExt cx="2508" cy="1259"/>
          </a:xfrm>
        </p:grpSpPr>
        <p:sp>
          <p:nvSpPr>
            <p:cNvPr id="24" name="Line 5">
              <a:extLst>
                <a:ext uri="{FF2B5EF4-FFF2-40B4-BE49-F238E27FC236}">
                  <a16:creationId xmlns:a16="http://schemas.microsoft.com/office/drawing/2014/main" id="{48F31EB5-7237-E44F-B999-6056B5F197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64" y="2044"/>
              <a:ext cx="2370" cy="752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5" name="Line 6">
              <a:extLst>
                <a:ext uri="{FF2B5EF4-FFF2-40B4-BE49-F238E27FC236}">
                  <a16:creationId xmlns:a16="http://schemas.microsoft.com/office/drawing/2014/main" id="{90AFBFDC-18FF-8E4B-A3BE-2AC3698F90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68" y="2404"/>
              <a:ext cx="2371" cy="75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pic>
          <p:nvPicPr>
            <p:cNvPr id="26" name="Picture 5">
              <a:extLst>
                <a:ext uri="{FF2B5EF4-FFF2-40B4-BE49-F238E27FC236}">
                  <a16:creationId xmlns:a16="http://schemas.microsoft.com/office/drawing/2014/main" id="{53F6B4FB-6D0C-2C4A-BB28-F638E54B43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42" y="2136"/>
              <a:ext cx="277" cy="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7" name="Picture 5">
              <a:extLst>
                <a:ext uri="{FF2B5EF4-FFF2-40B4-BE49-F238E27FC236}">
                  <a16:creationId xmlns:a16="http://schemas.microsoft.com/office/drawing/2014/main" id="{25BD9990-5450-6F41-8CBE-38D19243FF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6" y="2094"/>
              <a:ext cx="277" cy="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8" name="Picture 5">
              <a:extLst>
                <a:ext uri="{FF2B5EF4-FFF2-40B4-BE49-F238E27FC236}">
                  <a16:creationId xmlns:a16="http://schemas.microsoft.com/office/drawing/2014/main" id="{CA869D0C-6C9F-F748-A611-8369F196DA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11" y="2668"/>
              <a:ext cx="277" cy="3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9" name="Picture 5">
              <a:extLst>
                <a:ext uri="{FF2B5EF4-FFF2-40B4-BE49-F238E27FC236}">
                  <a16:creationId xmlns:a16="http://schemas.microsoft.com/office/drawing/2014/main" id="{BFBC7AAB-E05A-DA4E-AB8C-5199717792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59" y="2929"/>
              <a:ext cx="277" cy="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0" name="Picture 5">
              <a:extLst>
                <a:ext uri="{FF2B5EF4-FFF2-40B4-BE49-F238E27FC236}">
                  <a16:creationId xmlns:a16="http://schemas.microsoft.com/office/drawing/2014/main" id="{762BB4C3-5E48-684C-B39C-383DA58ED9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96" y="2983"/>
              <a:ext cx="276" cy="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31" name="Text Box 31">
            <a:extLst>
              <a:ext uri="{FF2B5EF4-FFF2-40B4-BE49-F238E27FC236}">
                <a16:creationId xmlns:a16="http://schemas.microsoft.com/office/drawing/2014/main" id="{34A391B1-B2DD-0648-9358-691FC2631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235" y="1493255"/>
            <a:ext cx="1081043" cy="402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>
                <a:latin typeface="Calibri" pitchFamily="34" charset="0"/>
                <a:cs typeface="Calibri" pitchFamily="34" charset="0"/>
              </a:rPr>
              <a:t>≤ (2s-1)</a:t>
            </a:r>
            <a:r>
              <a:rPr lang="el-GR" sz="2000" kern="0">
                <a:latin typeface="Calibri" pitchFamily="34" charset="0"/>
              </a:rPr>
              <a:t>κ</a:t>
            </a:r>
            <a:endParaRPr lang="en-US" sz="20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33">
            <a:extLst>
              <a:ext uri="{FF2B5EF4-FFF2-40B4-BE49-F238E27FC236}">
                <a16:creationId xmlns:a16="http://schemas.microsoft.com/office/drawing/2014/main" id="{6B5F02AD-A9B1-7B44-BD32-93B26E85E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740" y="1883705"/>
            <a:ext cx="1081043" cy="402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>
                <a:latin typeface="Calibri" pitchFamily="34" charset="0"/>
                <a:cs typeface="Calibri" pitchFamily="34" charset="0"/>
              </a:rPr>
              <a:t>≥ (2s-1)</a:t>
            </a:r>
            <a:r>
              <a:rPr lang="el-GR" sz="2000" kern="0">
                <a:latin typeface="Calibri" pitchFamily="34" charset="0"/>
              </a:rPr>
              <a:t>κ</a:t>
            </a:r>
            <a:endParaRPr lang="en-US" sz="200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24542B6-B62D-2544-BDF7-EE62EA518DAE}"/>
              </a:ext>
            </a:extLst>
          </p:cNvPr>
          <p:cNvCxnSpPr/>
          <p:nvPr/>
        </p:nvCxnSpPr>
        <p:spPr bwMode="auto">
          <a:xfrm flipH="1">
            <a:off x="2990742" y="2344279"/>
            <a:ext cx="219669" cy="27457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4C5BAE6-8C21-9B43-954A-EA8C94785BAF}"/>
              </a:ext>
            </a:extLst>
          </p:cNvPr>
          <p:cNvCxnSpPr/>
          <p:nvPr/>
        </p:nvCxnSpPr>
        <p:spPr bwMode="auto">
          <a:xfrm flipH="1">
            <a:off x="2058283" y="1895546"/>
            <a:ext cx="58344" cy="27457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Line 29">
            <a:extLst>
              <a:ext uri="{FF2B5EF4-FFF2-40B4-BE49-F238E27FC236}">
                <a16:creationId xmlns:a16="http://schemas.microsoft.com/office/drawing/2014/main" id="{7FE7DEFA-FB0D-B443-9760-032A516888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9777" y="2330285"/>
            <a:ext cx="328613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6" name="Line 30">
            <a:extLst>
              <a:ext uri="{FF2B5EF4-FFF2-40B4-BE49-F238E27FC236}">
                <a16:creationId xmlns:a16="http://schemas.microsoft.com/office/drawing/2014/main" id="{3867185C-A0D4-6E45-95E5-3FB68810FB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2414" y="2519198"/>
            <a:ext cx="342900" cy="43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7" name="Line 30">
            <a:extLst>
              <a:ext uri="{FF2B5EF4-FFF2-40B4-BE49-F238E27FC236}">
                <a16:creationId xmlns:a16="http://schemas.microsoft.com/office/drawing/2014/main" id="{61BFF4A6-A1D8-8E49-A493-A39F5ADC1D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0638" y="4784061"/>
            <a:ext cx="342900" cy="43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8" name="Line 30">
            <a:extLst>
              <a:ext uri="{FF2B5EF4-FFF2-40B4-BE49-F238E27FC236}">
                <a16:creationId xmlns:a16="http://schemas.microsoft.com/office/drawing/2014/main" id="{2116C580-F404-D34E-80A5-EC41C4199E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0149" y="5485302"/>
            <a:ext cx="427563" cy="81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pic>
        <p:nvPicPr>
          <p:cNvPr id="46" name="Content Placeholder 45">
            <a:extLst>
              <a:ext uri="{FF2B5EF4-FFF2-40B4-BE49-F238E27FC236}">
                <a16:creationId xmlns:a16="http://schemas.microsoft.com/office/drawing/2014/main" id="{A7584A4A-B794-BA4E-A32D-24CB3127F5A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01269" y="1493254"/>
            <a:ext cx="4602109" cy="4841527"/>
          </a:xfrm>
        </p:spPr>
      </p:pic>
    </p:spTree>
    <p:extLst>
      <p:ext uri="{BB962C8B-B14F-4D97-AF65-F5344CB8AC3E}">
        <p14:creationId xmlns:p14="http://schemas.microsoft.com/office/powerpoint/2010/main" val="134482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B6095-3846-994C-A767-D94AA3AE3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GCS </a:t>
            </a:r>
            <a:r>
              <a:rPr lang="de-DE" dirty="0" err="1"/>
              <a:t>Algorithm</a:t>
            </a:r>
            <a:r>
              <a:rPr lang="de-DE" dirty="0"/>
              <a:t>  -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0AF3D-8276-844A-A224-62A1C51014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err="1"/>
              <a:t>Identify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modules</a:t>
            </a:r>
            <a:endParaRPr lang="de-DE" dirty="0"/>
          </a:p>
          <a:p>
            <a:pPr lvl="1"/>
            <a:r>
              <a:rPr lang="de-DE" dirty="0" err="1"/>
              <a:t>Adjustable</a:t>
            </a:r>
            <a:r>
              <a:rPr lang="de-DE" dirty="0"/>
              <a:t> </a:t>
            </a:r>
            <a:r>
              <a:rPr lang="de-DE" dirty="0" err="1"/>
              <a:t>Clock</a:t>
            </a:r>
            <a:endParaRPr lang="de-DE" dirty="0"/>
          </a:p>
          <a:p>
            <a:pPr lvl="1"/>
            <a:r>
              <a:rPr lang="de-DE" dirty="0"/>
              <a:t>Time Measurement</a:t>
            </a:r>
          </a:p>
          <a:p>
            <a:pPr lvl="1"/>
            <a:r>
              <a:rPr lang="de-DE" dirty="0"/>
              <a:t>Controller</a:t>
            </a:r>
          </a:p>
          <a:p>
            <a:endParaRPr lang="de-DE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2C5294B-0D3F-CB4A-8F4E-B033B2778E51}"/>
              </a:ext>
            </a:extLst>
          </p:cNvPr>
          <p:cNvCxnSpPr/>
          <p:nvPr/>
        </p:nvCxnSpPr>
        <p:spPr>
          <a:xfrm flipV="1">
            <a:off x="4109663" y="1825625"/>
            <a:ext cx="2301411" cy="6480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7791D0A-05F8-CA47-8924-1BD636FBB9CE}"/>
              </a:ext>
            </a:extLst>
          </p:cNvPr>
          <p:cNvCxnSpPr>
            <a:cxnSpLocks/>
          </p:cNvCxnSpPr>
          <p:nvPr/>
        </p:nvCxnSpPr>
        <p:spPr>
          <a:xfrm flipV="1">
            <a:off x="4253345" y="2529952"/>
            <a:ext cx="2157729" cy="351793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2186E51-34A2-F64E-ACED-93D17749CC75}"/>
              </a:ext>
            </a:extLst>
          </p:cNvPr>
          <p:cNvCxnSpPr>
            <a:cxnSpLocks/>
          </p:cNvCxnSpPr>
          <p:nvPr/>
        </p:nvCxnSpPr>
        <p:spPr>
          <a:xfrm>
            <a:off x="4108042" y="3312888"/>
            <a:ext cx="2303032" cy="296937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48E24A40-D7ED-4043-8D8E-331891E4E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263" y="1329460"/>
            <a:ext cx="4607791" cy="484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942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A1C15-DCA3-3541-87E1-10E6ECAA2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Adjustable</a:t>
            </a:r>
            <a:r>
              <a:rPr lang="de-DE" dirty="0"/>
              <a:t> </a:t>
            </a:r>
            <a:r>
              <a:rPr lang="de-DE" dirty="0" err="1"/>
              <a:t>Clock</a:t>
            </a:r>
            <a:r>
              <a:rPr lang="de-DE" dirty="0"/>
              <a:t>  -  VCO </a:t>
            </a:r>
            <a:r>
              <a:rPr lang="de-DE" dirty="0" err="1"/>
              <a:t>recap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D01BA-C058-6544-8CA4-C62759A31C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455722" cy="4351338"/>
          </a:xfrm>
        </p:spPr>
        <p:txBody>
          <a:bodyPr/>
          <a:lstStyle/>
          <a:p>
            <a:r>
              <a:rPr lang="de-DE" dirty="0" err="1"/>
              <a:t>Voltage</a:t>
            </a:r>
            <a:r>
              <a:rPr lang="de-DE" dirty="0"/>
              <a:t> </a:t>
            </a:r>
            <a:r>
              <a:rPr lang="de-DE" dirty="0" err="1"/>
              <a:t>Controlled</a:t>
            </a:r>
            <a:r>
              <a:rPr lang="de-DE" dirty="0"/>
              <a:t> </a:t>
            </a:r>
            <a:r>
              <a:rPr lang="de-DE" dirty="0" err="1"/>
              <a:t>Oscillator</a:t>
            </a:r>
            <a:r>
              <a:rPr lang="de-DE" dirty="0"/>
              <a:t> (VCO)</a:t>
            </a:r>
          </a:p>
          <a:p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speed</a:t>
            </a:r>
            <a:r>
              <a:rPr lang="de-DE" dirty="0"/>
              <a:t> </a:t>
            </a:r>
            <a:r>
              <a:rPr lang="de-DE" dirty="0" err="1"/>
              <a:t>modes</a:t>
            </a:r>
            <a:endParaRPr lang="de-DE" dirty="0"/>
          </a:p>
          <a:p>
            <a:pPr lvl="1"/>
            <a:r>
              <a:rPr lang="de-DE" dirty="0" err="1"/>
              <a:t>slow</a:t>
            </a:r>
            <a:r>
              <a:rPr lang="de-DE" dirty="0"/>
              <a:t>	(MODE &lt;= </a:t>
            </a:r>
            <a:r>
              <a:rPr lang="de-DE" dirty="0" err="1"/>
              <a:t>low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fast	(MODE &lt;= high)</a:t>
            </a:r>
          </a:p>
          <a:p>
            <a:r>
              <a:rPr lang="de-DE" dirty="0" err="1"/>
              <a:t>metastability</a:t>
            </a:r>
            <a:r>
              <a:rPr lang="de-DE" dirty="0"/>
              <a:t> </a:t>
            </a:r>
            <a:r>
              <a:rPr lang="de-DE" dirty="0" err="1"/>
              <a:t>safe</a:t>
            </a:r>
            <a:endParaRPr lang="de-DE" dirty="0"/>
          </a:p>
          <a:p>
            <a:pPr lvl="1"/>
            <a:r>
              <a:rPr lang="de-DE" dirty="0" err="1"/>
              <a:t>If</a:t>
            </a:r>
            <a:r>
              <a:rPr lang="de-DE" dirty="0"/>
              <a:t>		MODE &lt;= [</a:t>
            </a:r>
            <a:r>
              <a:rPr lang="de-DE" dirty="0" err="1"/>
              <a:t>low</a:t>
            </a:r>
            <a:r>
              <a:rPr lang="de-DE" dirty="0"/>
              <a:t>, high]</a:t>
            </a:r>
          </a:p>
          <a:p>
            <a:pPr lvl="1"/>
            <a:r>
              <a:rPr lang="de-DE" dirty="0" err="1"/>
              <a:t>Then</a:t>
            </a:r>
            <a:r>
              <a:rPr lang="de-DE" dirty="0"/>
              <a:t>	</a:t>
            </a:r>
            <a:r>
              <a:rPr lang="de-DE" dirty="0" err="1"/>
              <a:t>speed</a:t>
            </a:r>
            <a:r>
              <a:rPr lang="de-DE" dirty="0"/>
              <a:t> ∈ [</a:t>
            </a:r>
            <a:r>
              <a:rPr lang="de-DE" dirty="0" err="1"/>
              <a:t>slow</a:t>
            </a:r>
            <a:r>
              <a:rPr lang="de-DE" dirty="0"/>
              <a:t>, fast]</a:t>
            </a:r>
          </a:p>
          <a:p>
            <a:endParaRPr lang="de-D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54F99F8-6CFF-1046-9C12-41C6A10A78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93922" y="1565997"/>
            <a:ext cx="5059878" cy="3108633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083BCD-5DDF-664F-AF1D-0419B5A7D2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6632" y="4955824"/>
            <a:ext cx="5057168" cy="939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7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725DF-4CA2-984C-8546-87ABC873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Time Measurement  -  TDC </a:t>
            </a:r>
            <a:r>
              <a:rPr lang="de-DE" dirty="0" err="1"/>
              <a:t>recap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DF075-10FA-6F4F-8D35-F86175472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443847" cy="4351338"/>
          </a:xfrm>
        </p:spPr>
        <p:txBody>
          <a:bodyPr/>
          <a:lstStyle/>
          <a:p>
            <a:r>
              <a:rPr lang="de-DE" dirty="0"/>
              <a:t>Time </a:t>
            </a:r>
            <a:r>
              <a:rPr lang="de-DE" dirty="0" err="1"/>
              <a:t>to</a:t>
            </a:r>
            <a:r>
              <a:rPr lang="de-DE" dirty="0"/>
              <a:t> Digital Converter (TDC)</a:t>
            </a:r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neighbor</a:t>
            </a:r>
            <a:endParaRPr lang="de-DE" dirty="0"/>
          </a:p>
          <a:p>
            <a:r>
              <a:rPr lang="de-DE" dirty="0" err="1"/>
              <a:t>inputs</a:t>
            </a:r>
            <a:r>
              <a:rPr lang="de-DE" dirty="0"/>
              <a:t>: </a:t>
            </a:r>
          </a:p>
          <a:p>
            <a:pPr lvl="1"/>
            <a:r>
              <a:rPr lang="de-DE" dirty="0" err="1"/>
              <a:t>local</a:t>
            </a:r>
            <a:r>
              <a:rPr lang="de-DE" dirty="0"/>
              <a:t> </a:t>
            </a:r>
            <a:r>
              <a:rPr lang="de-DE" dirty="0" err="1"/>
              <a:t>clock</a:t>
            </a:r>
            <a:endParaRPr lang="de-DE" dirty="0"/>
          </a:p>
          <a:p>
            <a:pPr lvl="1"/>
            <a:r>
              <a:rPr lang="de-DE" dirty="0" err="1"/>
              <a:t>neighbor</a:t>
            </a:r>
            <a:r>
              <a:rPr lang="de-DE" dirty="0"/>
              <a:t> </a:t>
            </a:r>
            <a:r>
              <a:rPr lang="de-DE" dirty="0" err="1"/>
              <a:t>clock</a:t>
            </a:r>
            <a:endParaRPr lang="de-DE" dirty="0"/>
          </a:p>
          <a:p>
            <a:r>
              <a:rPr lang="de-DE" dirty="0" err="1"/>
              <a:t>delay</a:t>
            </a:r>
            <a:r>
              <a:rPr lang="de-DE" dirty="0"/>
              <a:t> </a:t>
            </a:r>
            <a:r>
              <a:rPr lang="de-DE" dirty="0" err="1"/>
              <a:t>element</a:t>
            </a:r>
            <a:r>
              <a:rPr lang="de-DE" dirty="0"/>
              <a:t> = 2κ</a:t>
            </a:r>
          </a:p>
          <a:p>
            <a:endParaRPr lang="de-DE" dirty="0"/>
          </a:p>
          <a:p>
            <a:r>
              <a:rPr lang="de-DE" dirty="0" err="1"/>
              <a:t>neighbor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ahead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behind</a:t>
            </a:r>
            <a:endParaRPr lang="de-D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411CC78-DC3F-544B-9567-F3152938D2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88924" y="2829495"/>
            <a:ext cx="4964875" cy="2343598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96FF2C4-58E0-CC4A-9399-9921FDCFC1DF}"/>
              </a:ext>
            </a:extLst>
          </p:cNvPr>
          <p:cNvSpPr/>
          <p:nvPr/>
        </p:nvSpPr>
        <p:spPr>
          <a:xfrm rot="20275379">
            <a:off x="7221737" y="3082059"/>
            <a:ext cx="3622079" cy="923330"/>
          </a:xfrm>
          <a:prstGeom prst="rect">
            <a:avLst/>
          </a:prstGeom>
          <a:solidFill>
            <a:srgbClr val="C00000">
              <a:alpha val="50196"/>
            </a:srgbClr>
          </a:solidFill>
          <a:ln>
            <a:solidFill>
              <a:srgbClr val="C0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one sided</a:t>
            </a:r>
          </a:p>
        </p:txBody>
      </p:sp>
    </p:spTree>
    <p:extLst>
      <p:ext uri="{BB962C8B-B14F-4D97-AF65-F5344CB8AC3E}">
        <p14:creationId xmlns:p14="http://schemas.microsoft.com/office/powerpoint/2010/main" val="362468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3EADF-A4A6-414C-A1B6-3B46445B1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Time Measurement  -  </a:t>
            </a:r>
            <a:r>
              <a:rPr lang="de-DE" dirty="0" err="1"/>
              <a:t>custom</a:t>
            </a:r>
            <a:r>
              <a:rPr lang="de-DE" dirty="0"/>
              <a:t> TDC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179AD70-B1AC-2F4C-977B-A92C417EF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710111"/>
          </a:xfrm>
        </p:spPr>
        <p:txBody>
          <a:bodyPr>
            <a:normAutofit/>
          </a:bodyPr>
          <a:lstStyle/>
          <a:p>
            <a:r>
              <a:rPr lang="de-DE" dirty="0" err="1"/>
              <a:t>delay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neighbor</a:t>
            </a:r>
            <a:r>
              <a:rPr lang="de-DE" dirty="0"/>
              <a:t> </a:t>
            </a:r>
            <a:r>
              <a:rPr lang="de-DE" dirty="0" err="1"/>
              <a:t>clock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synchronized</a:t>
            </a:r>
            <a:r>
              <a:rPr lang="de-DE" dirty="0"/>
              <a:t>: </a:t>
            </a:r>
          </a:p>
          <a:p>
            <a:pPr marL="457200" lvl="1" indent="0">
              <a:buNone/>
            </a:pPr>
            <a:r>
              <a:rPr lang="de-DE" dirty="0" err="1"/>
              <a:t>meas</a:t>
            </a:r>
            <a:r>
              <a:rPr lang="de-DE" baseline="30000" dirty="0" err="1"/>
              <a:t>i</a:t>
            </a:r>
            <a:r>
              <a:rPr lang="de-DE" dirty="0"/>
              <a:t> = 111 000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 err="1"/>
              <a:t>neighbor</a:t>
            </a:r>
            <a:r>
              <a:rPr lang="de-DE" dirty="0"/>
              <a:t> </a:t>
            </a:r>
            <a:r>
              <a:rPr lang="de-DE" dirty="0" err="1"/>
              <a:t>clock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ahead</a:t>
            </a:r>
            <a:r>
              <a:rPr lang="de-DE" dirty="0"/>
              <a:t>:</a:t>
            </a:r>
          </a:p>
          <a:p>
            <a:pPr marL="457200" lvl="1" indent="0">
              <a:buNone/>
            </a:pPr>
            <a:r>
              <a:rPr lang="de-DE" dirty="0"/>
              <a:t>000 000, 100 000, 110 000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 err="1"/>
              <a:t>neighbor</a:t>
            </a:r>
            <a:r>
              <a:rPr lang="de-DE" dirty="0"/>
              <a:t> </a:t>
            </a:r>
            <a:r>
              <a:rPr lang="de-DE" dirty="0" err="1"/>
              <a:t>clock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behind</a:t>
            </a:r>
            <a:r>
              <a:rPr lang="de-DE" dirty="0"/>
              <a:t>:</a:t>
            </a:r>
          </a:p>
          <a:p>
            <a:pPr marL="457200" lvl="1" indent="0">
              <a:buNone/>
            </a:pPr>
            <a:r>
              <a:rPr lang="de-DE" dirty="0"/>
              <a:t>111 100, 111 110, 111 111</a:t>
            </a:r>
          </a:p>
        </p:txBody>
      </p:sp>
      <p:pic>
        <p:nvPicPr>
          <p:cNvPr id="20" name="Content Placeholder 19">
            <a:extLst>
              <a:ext uri="{FF2B5EF4-FFF2-40B4-BE49-F238E27FC236}">
                <a16:creationId xmlns:a16="http://schemas.microsoft.com/office/drawing/2014/main" id="{6190C779-3C46-D34A-8461-D96E6CD5B5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37866" y="2507673"/>
            <a:ext cx="6767097" cy="3192603"/>
          </a:xfrm>
        </p:spPr>
      </p:pic>
    </p:spTree>
    <p:extLst>
      <p:ext uri="{BB962C8B-B14F-4D97-AF65-F5344CB8AC3E}">
        <p14:creationId xmlns:p14="http://schemas.microsoft.com/office/powerpoint/2010/main" val="421933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15445-9E67-B041-8EE6-9B72D24B3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Time Measurement  -  </a:t>
            </a:r>
            <a:r>
              <a:rPr lang="de-DE" dirty="0" err="1"/>
              <a:t>encoding</a:t>
            </a:r>
            <a:endParaRPr lang="de-D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13CCF0-0FBC-4C49-91B0-740A0F49CE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/>
              <a:t>neighbor</a:t>
            </a:r>
            <a:r>
              <a:rPr lang="de-DE" dirty="0"/>
              <a:t> </a:t>
            </a:r>
            <a:r>
              <a:rPr lang="de-DE" dirty="0" err="1"/>
              <a:t>ahead</a:t>
            </a:r>
            <a:endParaRPr lang="de-DE" dirty="0"/>
          </a:p>
          <a:p>
            <a:pPr lvl="1"/>
            <a:r>
              <a:rPr lang="de-DE" dirty="0"/>
              <a:t>xxx 000</a:t>
            </a:r>
          </a:p>
          <a:p>
            <a:pPr lvl="1"/>
            <a:r>
              <a:rPr lang="de-DE" dirty="0" err="1"/>
              <a:t>meas</a:t>
            </a:r>
            <a:r>
              <a:rPr lang="de-DE" baseline="-25000" dirty="0"/>
              <a:t>[5,4,3]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 err="1"/>
              <a:t>neighbor</a:t>
            </a:r>
            <a:r>
              <a:rPr lang="de-DE" dirty="0"/>
              <a:t> </a:t>
            </a:r>
            <a:r>
              <a:rPr lang="de-DE" dirty="0" err="1"/>
              <a:t>behind</a:t>
            </a:r>
            <a:endParaRPr lang="de-DE" dirty="0"/>
          </a:p>
          <a:p>
            <a:pPr lvl="1"/>
            <a:r>
              <a:rPr lang="de-DE" dirty="0"/>
              <a:t>111 xxx</a:t>
            </a:r>
          </a:p>
          <a:p>
            <a:pPr lvl="1"/>
            <a:r>
              <a:rPr lang="de-DE" dirty="0" err="1"/>
              <a:t>meas</a:t>
            </a:r>
            <a:r>
              <a:rPr lang="de-DE" baseline="-25000" dirty="0"/>
              <a:t>[2,1,0]</a:t>
            </a:r>
            <a:endParaRPr lang="de-DE" dirty="0"/>
          </a:p>
          <a:p>
            <a:pPr lvl="1"/>
            <a:endParaRPr lang="de-DE" dirty="0"/>
          </a:p>
        </p:txBody>
      </p:sp>
      <p:grpSp>
        <p:nvGrpSpPr>
          <p:cNvPr id="5" name="Group 39">
            <a:extLst>
              <a:ext uri="{FF2B5EF4-FFF2-40B4-BE49-F238E27FC236}">
                <a16:creationId xmlns:a16="http://schemas.microsoft.com/office/drawing/2014/main" id="{4B698165-CC4B-214F-B4B2-010BE34459EB}"/>
              </a:ext>
            </a:extLst>
          </p:cNvPr>
          <p:cNvGrpSpPr>
            <a:grpSpLocks/>
          </p:cNvGrpSpPr>
          <p:nvPr/>
        </p:nvGrpSpPr>
        <p:grpSpPr bwMode="auto">
          <a:xfrm>
            <a:off x="1614361" y="4285183"/>
            <a:ext cx="1568188" cy="1353414"/>
            <a:chOff x="2801" y="1596"/>
            <a:chExt cx="826" cy="812"/>
          </a:xfrm>
        </p:grpSpPr>
        <p:sp>
          <p:nvSpPr>
            <p:cNvPr id="6" name="Line 17">
              <a:extLst>
                <a:ext uri="{FF2B5EF4-FFF2-40B4-BE49-F238E27FC236}">
                  <a16:creationId xmlns:a16="http://schemas.microsoft.com/office/drawing/2014/main" id="{3FE22201-C53F-FA40-993E-296792408A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01" y="1745"/>
              <a:ext cx="826" cy="6"/>
            </a:xfrm>
            <a:prstGeom prst="line">
              <a:avLst/>
            </a:prstGeom>
            <a:noFill/>
            <a:ln w="12700">
              <a:solidFill>
                <a:srgbClr val="99CC00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7" name="Line 18">
              <a:extLst>
                <a:ext uri="{FF2B5EF4-FFF2-40B4-BE49-F238E27FC236}">
                  <a16:creationId xmlns:a16="http://schemas.microsoft.com/office/drawing/2014/main" id="{C7A6AA1C-D1CF-1449-BD64-5460D678EC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01" y="2006"/>
              <a:ext cx="826" cy="1"/>
            </a:xfrm>
            <a:prstGeom prst="line">
              <a:avLst/>
            </a:prstGeom>
            <a:noFill/>
            <a:ln w="9525" cap="rnd">
              <a:solidFill>
                <a:srgbClr val="99CC00"/>
              </a:solidFill>
              <a:prstDash val="sysDot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pic>
          <p:nvPicPr>
            <p:cNvPr id="8" name="Picture 5">
              <a:extLst>
                <a:ext uri="{FF2B5EF4-FFF2-40B4-BE49-F238E27FC236}">
                  <a16:creationId xmlns:a16="http://schemas.microsoft.com/office/drawing/2014/main" id="{5EE50FF6-5F88-5C42-91AD-4171D1B8CC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76" y="1596"/>
              <a:ext cx="241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" name="Picture 5">
              <a:extLst>
                <a:ext uri="{FF2B5EF4-FFF2-40B4-BE49-F238E27FC236}">
                  <a16:creationId xmlns:a16="http://schemas.microsoft.com/office/drawing/2014/main" id="{1BC8C867-878C-C34A-BDFB-754D7C7667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64" y="2103"/>
              <a:ext cx="241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grpSp>
        <p:nvGrpSpPr>
          <p:cNvPr id="17" name="Group 34">
            <a:extLst>
              <a:ext uri="{FF2B5EF4-FFF2-40B4-BE49-F238E27FC236}">
                <a16:creationId xmlns:a16="http://schemas.microsoft.com/office/drawing/2014/main" id="{5F3473EE-B8ED-0240-86E2-23F956FD1C88}"/>
              </a:ext>
            </a:extLst>
          </p:cNvPr>
          <p:cNvGrpSpPr>
            <a:grpSpLocks/>
          </p:cNvGrpSpPr>
          <p:nvPr/>
        </p:nvGrpSpPr>
        <p:grpSpPr bwMode="auto">
          <a:xfrm>
            <a:off x="1650095" y="2260892"/>
            <a:ext cx="1450975" cy="1349375"/>
            <a:chOff x="2281" y="2137"/>
            <a:chExt cx="914" cy="850"/>
          </a:xfrm>
        </p:grpSpPr>
        <p:sp>
          <p:nvSpPr>
            <p:cNvPr id="18" name="Line 5">
              <a:extLst>
                <a:ext uri="{FF2B5EF4-FFF2-40B4-BE49-F238E27FC236}">
                  <a16:creationId xmlns:a16="http://schemas.microsoft.com/office/drawing/2014/main" id="{BB366A3C-B800-E544-9ECD-4B97FB267D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81" y="2294"/>
              <a:ext cx="914" cy="2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19" name="Line 6">
              <a:extLst>
                <a:ext uri="{FF2B5EF4-FFF2-40B4-BE49-F238E27FC236}">
                  <a16:creationId xmlns:a16="http://schemas.microsoft.com/office/drawing/2014/main" id="{46B67747-628F-8C4A-8E55-70B427E54B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81" y="2823"/>
              <a:ext cx="914" cy="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en-US"/>
            </a:p>
          </p:txBody>
        </p:sp>
        <p:pic>
          <p:nvPicPr>
            <p:cNvPr id="20" name="Picture 5">
              <a:extLst>
                <a:ext uri="{FF2B5EF4-FFF2-40B4-BE49-F238E27FC236}">
                  <a16:creationId xmlns:a16="http://schemas.microsoft.com/office/drawing/2014/main" id="{9291DE5F-475E-4C46-8BC1-4568F50591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12" y="2137"/>
              <a:ext cx="277" cy="32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2" name="Picture 5">
              <a:extLst>
                <a:ext uri="{FF2B5EF4-FFF2-40B4-BE49-F238E27FC236}">
                  <a16:creationId xmlns:a16="http://schemas.microsoft.com/office/drawing/2014/main" id="{5F9C909B-B309-1B44-8454-AC704E864F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79" y="2668"/>
              <a:ext cx="277" cy="3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  <p:sp>
        <p:nvSpPr>
          <p:cNvPr id="30" name="Line 30">
            <a:extLst>
              <a:ext uri="{FF2B5EF4-FFF2-40B4-BE49-F238E27FC236}">
                <a16:creationId xmlns:a16="http://schemas.microsoft.com/office/drawing/2014/main" id="{600B468A-B39A-3B42-B82B-A9E06DC85A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60684" y="2687250"/>
            <a:ext cx="459086" cy="4126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1" name="Line 30">
            <a:extLst>
              <a:ext uri="{FF2B5EF4-FFF2-40B4-BE49-F238E27FC236}">
                <a16:creationId xmlns:a16="http://schemas.microsoft.com/office/drawing/2014/main" id="{5F34135B-6D24-DE49-A156-4B18132C21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0638" y="4784061"/>
            <a:ext cx="342900" cy="43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3" name="Line 5">
            <a:extLst>
              <a:ext uri="{FF2B5EF4-FFF2-40B4-BE49-F238E27FC236}">
                <a16:creationId xmlns:a16="http://schemas.microsoft.com/office/drawing/2014/main" id="{6D4D4E36-E9A5-A449-B01A-5FCD555A86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44679" y="2923250"/>
            <a:ext cx="1446388" cy="1297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4" name="Line 5">
            <a:extLst>
              <a:ext uri="{FF2B5EF4-FFF2-40B4-BE49-F238E27FC236}">
                <a16:creationId xmlns:a16="http://schemas.microsoft.com/office/drawing/2014/main" id="{C3652A9E-A69D-B24F-8460-582DC03082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49617" y="2121987"/>
            <a:ext cx="1441450" cy="1919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C5A0E6B-0C3B-C240-9402-EFFDB24E841A}"/>
              </a:ext>
            </a:extLst>
          </p:cNvPr>
          <p:cNvSpPr txBox="1"/>
          <p:nvPr/>
        </p:nvSpPr>
        <p:spPr>
          <a:xfrm>
            <a:off x="3175596" y="3182628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111 000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9675CFF-D374-9149-9DCA-0CCDE9F96D9C}"/>
              </a:ext>
            </a:extLst>
          </p:cNvPr>
          <p:cNvSpPr txBox="1"/>
          <p:nvPr/>
        </p:nvSpPr>
        <p:spPr>
          <a:xfrm>
            <a:off x="3173073" y="2714020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110 000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EBB773D-E940-CD41-AFE7-2DFCC7DACF20}"/>
              </a:ext>
            </a:extLst>
          </p:cNvPr>
          <p:cNvSpPr txBox="1"/>
          <p:nvPr/>
        </p:nvSpPr>
        <p:spPr>
          <a:xfrm>
            <a:off x="3173072" y="2308984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100 000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5AC31B6-B135-F549-BEBF-88A64802644C}"/>
              </a:ext>
            </a:extLst>
          </p:cNvPr>
          <p:cNvSpPr txBox="1"/>
          <p:nvPr/>
        </p:nvSpPr>
        <p:spPr>
          <a:xfrm>
            <a:off x="3173071" y="1911781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000 000</a:t>
            </a:r>
          </a:p>
        </p:txBody>
      </p:sp>
      <p:sp>
        <p:nvSpPr>
          <p:cNvPr id="39" name="Line 18">
            <a:extLst>
              <a:ext uri="{FF2B5EF4-FFF2-40B4-BE49-F238E27FC236}">
                <a16:creationId xmlns:a16="http://schemas.microsoft.com/office/drawing/2014/main" id="{6AD08B82-EFFA-E84F-85EA-6DA7F797C9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14361" y="5393582"/>
            <a:ext cx="1568188" cy="1667"/>
          </a:xfrm>
          <a:prstGeom prst="line">
            <a:avLst/>
          </a:prstGeom>
          <a:noFill/>
          <a:ln w="9525" cap="rnd">
            <a:solidFill>
              <a:srgbClr val="99CC00"/>
            </a:solidFill>
            <a:prstDash val="sysDot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0" name="Line 18">
            <a:extLst>
              <a:ext uri="{FF2B5EF4-FFF2-40B4-BE49-F238E27FC236}">
                <a16:creationId xmlns:a16="http://schemas.microsoft.com/office/drawing/2014/main" id="{23A737EB-34F4-B645-B440-B2A294B99D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9933" y="5817905"/>
            <a:ext cx="1568188" cy="1667"/>
          </a:xfrm>
          <a:prstGeom prst="line">
            <a:avLst/>
          </a:prstGeom>
          <a:noFill/>
          <a:ln w="9525" cap="rnd">
            <a:solidFill>
              <a:srgbClr val="99CC00"/>
            </a:solidFill>
            <a:prstDash val="sysDot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8C8C838-42C7-D249-8CB1-B15AF6F2051C}"/>
              </a:ext>
            </a:extLst>
          </p:cNvPr>
          <p:cNvSpPr txBox="1"/>
          <p:nvPr/>
        </p:nvSpPr>
        <p:spPr>
          <a:xfrm>
            <a:off x="3178121" y="5633239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111 111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18BC71E-2262-AD4E-8D9D-67210F50A70D}"/>
              </a:ext>
            </a:extLst>
          </p:cNvPr>
          <p:cNvSpPr txBox="1"/>
          <p:nvPr/>
        </p:nvSpPr>
        <p:spPr>
          <a:xfrm>
            <a:off x="3175598" y="5164631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111 110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CF725A6-7D7A-D542-9BB8-7E0760FF7D8C}"/>
              </a:ext>
            </a:extLst>
          </p:cNvPr>
          <p:cNvSpPr txBox="1"/>
          <p:nvPr/>
        </p:nvSpPr>
        <p:spPr>
          <a:xfrm>
            <a:off x="3175597" y="4759595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111 100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B0E0A5F-975F-FC4E-9F40-F4EE9CACD863}"/>
              </a:ext>
            </a:extLst>
          </p:cNvPr>
          <p:cNvSpPr txBox="1"/>
          <p:nvPr/>
        </p:nvSpPr>
        <p:spPr>
          <a:xfrm>
            <a:off x="3175596" y="4362392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111 000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53F9159-AC12-3547-A896-FC2DE2466C05}"/>
              </a:ext>
            </a:extLst>
          </p:cNvPr>
          <p:cNvSpPr txBox="1"/>
          <p:nvPr/>
        </p:nvSpPr>
        <p:spPr>
          <a:xfrm>
            <a:off x="1286421" y="2742595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2κ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FE0D4D5-F47E-644A-9DB9-CE91771B4040}"/>
              </a:ext>
            </a:extLst>
          </p:cNvPr>
          <p:cNvSpPr txBox="1"/>
          <p:nvPr/>
        </p:nvSpPr>
        <p:spPr>
          <a:xfrm>
            <a:off x="1251155" y="476225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-2κ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16CA472-6817-AE4E-A87C-CFA10FEB6D63}"/>
              </a:ext>
            </a:extLst>
          </p:cNvPr>
          <p:cNvSpPr txBox="1"/>
          <p:nvPr/>
        </p:nvSpPr>
        <p:spPr>
          <a:xfrm>
            <a:off x="1286421" y="2316928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4κ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A6B6099-A422-B94D-8852-10FBBE184577}"/>
              </a:ext>
            </a:extLst>
          </p:cNvPr>
          <p:cNvSpPr txBox="1"/>
          <p:nvPr/>
        </p:nvSpPr>
        <p:spPr>
          <a:xfrm>
            <a:off x="1287015" y="1944070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6κ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E115BD1-F286-4F4C-8D39-B278E5D2491D}"/>
              </a:ext>
            </a:extLst>
          </p:cNvPr>
          <p:cNvSpPr txBox="1"/>
          <p:nvPr/>
        </p:nvSpPr>
        <p:spPr>
          <a:xfrm>
            <a:off x="1251155" y="520672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-4κ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6D1F554-0F03-CE41-8CD1-AC32285F1A35}"/>
              </a:ext>
            </a:extLst>
          </p:cNvPr>
          <p:cNvSpPr txBox="1"/>
          <p:nvPr/>
        </p:nvSpPr>
        <p:spPr>
          <a:xfrm>
            <a:off x="1252472" y="560271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-6κ</a:t>
            </a:r>
          </a:p>
        </p:txBody>
      </p:sp>
    </p:spTree>
    <p:extLst>
      <p:ext uri="{BB962C8B-B14F-4D97-AF65-F5344CB8AC3E}">
        <p14:creationId xmlns:p14="http://schemas.microsoft.com/office/powerpoint/2010/main" val="41702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4762</TotalTime>
  <Words>539</Words>
  <Application>Microsoft Macintosh PowerPoint</Application>
  <PresentationFormat>Widescreen</PresentationFormat>
  <Paragraphs>143</Paragraphs>
  <Slides>20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Hardware Implementation of the GCS Algorithm</vt:lpstr>
      <vt:lpstr>GCS Algorithm  -  Intuition</vt:lpstr>
      <vt:lpstr>Difference to Lecture</vt:lpstr>
      <vt:lpstr>GCS Algorithm  -  Pseudo Code</vt:lpstr>
      <vt:lpstr>GCS Algorithm  - Modules</vt:lpstr>
      <vt:lpstr>Adjustable Clock  -  VCO recap</vt:lpstr>
      <vt:lpstr>Time Measurement  -  TDC recap</vt:lpstr>
      <vt:lpstr>Time Measurement  -  custom TDC</vt:lpstr>
      <vt:lpstr>Time Measurement  -  encoding</vt:lpstr>
      <vt:lpstr>Controller  -  recap boolean circuits</vt:lpstr>
      <vt:lpstr>Controller  -  select maximum</vt:lpstr>
      <vt:lpstr>Controller  -  select minimum</vt:lpstr>
      <vt:lpstr>PowerPoint Presentation</vt:lpstr>
      <vt:lpstr>Controller  -  If |max| &gt; |min|</vt:lpstr>
      <vt:lpstr>Controller  -  If |max| &gt; |min|</vt:lpstr>
      <vt:lpstr>Controller  -  If |max| &gt; |min|</vt:lpstr>
      <vt:lpstr>Controller  -  If |max| &gt; |min|</vt:lpstr>
      <vt:lpstr>What about Metastability?</vt:lpstr>
      <vt:lpstr>Plug things together</vt:lpstr>
      <vt:lpstr>Simulation Demo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65</cp:revision>
  <dcterms:created xsi:type="dcterms:W3CDTF">2021-01-29T14:42:04Z</dcterms:created>
  <dcterms:modified xsi:type="dcterms:W3CDTF">2021-02-05T06:51:24Z</dcterms:modified>
</cp:coreProperties>
</file>